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378" r:id="rId4"/>
    <p:sldId id="262" r:id="rId5"/>
    <p:sldId id="379" r:id="rId6"/>
    <p:sldId id="258" r:id="rId7"/>
    <p:sldId id="261" r:id="rId8"/>
    <p:sldId id="380" r:id="rId9"/>
    <p:sldId id="263" r:id="rId10"/>
    <p:sldId id="266" r:id="rId11"/>
    <p:sldId id="265" r:id="rId12"/>
    <p:sldId id="381" r:id="rId13"/>
    <p:sldId id="264" r:id="rId14"/>
    <p:sldId id="382" r:id="rId15"/>
    <p:sldId id="267" r:id="rId16"/>
    <p:sldId id="268" r:id="rId17"/>
    <p:sldId id="269" r:id="rId18"/>
    <p:sldId id="270" r:id="rId19"/>
    <p:sldId id="271" r:id="rId20"/>
    <p:sldId id="383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384" r:id="rId29"/>
    <p:sldId id="279" r:id="rId30"/>
    <p:sldId id="280" r:id="rId31"/>
    <p:sldId id="282" r:id="rId32"/>
    <p:sldId id="283" r:id="rId33"/>
    <p:sldId id="385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386" r:id="rId43"/>
    <p:sldId id="292" r:id="rId44"/>
    <p:sldId id="293" r:id="rId45"/>
    <p:sldId id="294" r:id="rId46"/>
    <p:sldId id="295" r:id="rId47"/>
    <p:sldId id="281" r:id="rId48"/>
    <p:sldId id="260" r:id="rId49"/>
    <p:sldId id="259" r:id="rId50"/>
    <p:sldId id="296" r:id="rId51"/>
    <p:sldId id="387" r:id="rId52"/>
    <p:sldId id="297" r:id="rId53"/>
    <p:sldId id="298" r:id="rId54"/>
    <p:sldId id="299" r:id="rId55"/>
    <p:sldId id="300" r:id="rId56"/>
    <p:sldId id="301" r:id="rId57"/>
    <p:sldId id="388" r:id="rId58"/>
    <p:sldId id="302" r:id="rId59"/>
    <p:sldId id="303" r:id="rId60"/>
    <p:sldId id="304" r:id="rId61"/>
    <p:sldId id="305" r:id="rId62"/>
    <p:sldId id="306" r:id="rId63"/>
    <p:sldId id="307" r:id="rId64"/>
    <p:sldId id="389" r:id="rId65"/>
    <p:sldId id="308" r:id="rId66"/>
    <p:sldId id="309" r:id="rId67"/>
    <p:sldId id="310" r:id="rId68"/>
    <p:sldId id="311" r:id="rId69"/>
    <p:sldId id="390" r:id="rId70"/>
    <p:sldId id="312" r:id="rId71"/>
    <p:sldId id="313" r:id="rId72"/>
    <p:sldId id="314" r:id="rId73"/>
    <p:sldId id="315" r:id="rId74"/>
    <p:sldId id="316" r:id="rId75"/>
    <p:sldId id="317" r:id="rId76"/>
    <p:sldId id="318" r:id="rId77"/>
    <p:sldId id="319" r:id="rId78"/>
    <p:sldId id="391" r:id="rId79"/>
    <p:sldId id="320" r:id="rId80"/>
    <p:sldId id="321" r:id="rId81"/>
    <p:sldId id="322" r:id="rId82"/>
    <p:sldId id="392" r:id="rId83"/>
    <p:sldId id="323" r:id="rId84"/>
    <p:sldId id="324" r:id="rId85"/>
    <p:sldId id="393" r:id="rId86"/>
    <p:sldId id="325" r:id="rId87"/>
    <p:sldId id="326" r:id="rId88"/>
    <p:sldId id="327" r:id="rId89"/>
    <p:sldId id="328" r:id="rId90"/>
    <p:sldId id="329" r:id="rId91"/>
    <p:sldId id="394" r:id="rId92"/>
    <p:sldId id="330" r:id="rId93"/>
    <p:sldId id="331" r:id="rId94"/>
    <p:sldId id="332" r:id="rId95"/>
    <p:sldId id="333" r:id="rId96"/>
    <p:sldId id="334" r:id="rId97"/>
    <p:sldId id="395" r:id="rId98"/>
    <p:sldId id="335" r:id="rId99"/>
    <p:sldId id="336" r:id="rId100"/>
    <p:sldId id="396" r:id="rId101"/>
    <p:sldId id="337" r:id="rId102"/>
    <p:sldId id="338" r:id="rId103"/>
    <p:sldId id="339" r:id="rId104"/>
    <p:sldId id="397" r:id="rId105"/>
    <p:sldId id="340" r:id="rId106"/>
    <p:sldId id="341" r:id="rId107"/>
    <p:sldId id="398" r:id="rId108"/>
    <p:sldId id="342" r:id="rId109"/>
    <p:sldId id="343" r:id="rId110"/>
    <p:sldId id="344" r:id="rId111"/>
    <p:sldId id="345" r:id="rId112"/>
    <p:sldId id="399" r:id="rId113"/>
    <p:sldId id="346" r:id="rId114"/>
    <p:sldId id="349" r:id="rId115"/>
  </p:sldIdLst>
  <p:sldSz cx="12192000" cy="6858000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6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viewProps" Target="viewProps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theme" Target="theme/theme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4279-B9B1-4A36-B18A-5DC8C21244D6}" type="datetimeFigureOut">
              <a:rPr lang="fa-IR" smtClean="0"/>
              <a:t>24/02/1441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05175-99BB-4244-B1A2-00C9436635D4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394910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4279-B9B1-4A36-B18A-5DC8C21244D6}" type="datetimeFigureOut">
              <a:rPr lang="fa-IR" smtClean="0"/>
              <a:t>24/02/1441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05175-99BB-4244-B1A2-00C9436635D4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335394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4279-B9B1-4A36-B18A-5DC8C21244D6}" type="datetimeFigureOut">
              <a:rPr lang="fa-IR" smtClean="0"/>
              <a:t>24/02/1441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05175-99BB-4244-B1A2-00C9436635D4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551142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4279-B9B1-4A36-B18A-5DC8C21244D6}" type="datetimeFigureOut">
              <a:rPr lang="fa-IR" smtClean="0"/>
              <a:t>24/02/1441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05175-99BB-4244-B1A2-00C9436635D4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715436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4279-B9B1-4A36-B18A-5DC8C21244D6}" type="datetimeFigureOut">
              <a:rPr lang="fa-IR" smtClean="0"/>
              <a:t>24/02/1441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05175-99BB-4244-B1A2-00C9436635D4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550654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4279-B9B1-4A36-B18A-5DC8C21244D6}" type="datetimeFigureOut">
              <a:rPr lang="fa-IR" smtClean="0"/>
              <a:t>24/02/1441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05175-99BB-4244-B1A2-00C9436635D4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462409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4279-B9B1-4A36-B18A-5DC8C21244D6}" type="datetimeFigureOut">
              <a:rPr lang="fa-IR" smtClean="0"/>
              <a:t>24/02/1441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05175-99BB-4244-B1A2-00C9436635D4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267017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4279-B9B1-4A36-B18A-5DC8C21244D6}" type="datetimeFigureOut">
              <a:rPr lang="fa-IR" smtClean="0"/>
              <a:t>24/02/1441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05175-99BB-4244-B1A2-00C9436635D4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847009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4279-B9B1-4A36-B18A-5DC8C21244D6}" type="datetimeFigureOut">
              <a:rPr lang="fa-IR" smtClean="0"/>
              <a:t>24/02/1441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05175-99BB-4244-B1A2-00C9436635D4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773272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4279-B9B1-4A36-B18A-5DC8C21244D6}" type="datetimeFigureOut">
              <a:rPr lang="fa-IR" smtClean="0"/>
              <a:t>24/02/1441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05175-99BB-4244-B1A2-00C9436635D4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96931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4279-B9B1-4A36-B18A-5DC8C21244D6}" type="datetimeFigureOut">
              <a:rPr lang="fa-IR" smtClean="0"/>
              <a:t>24/02/1441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05175-99BB-4244-B1A2-00C9436635D4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738251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F04279-B9B1-4A36-B18A-5DC8C21244D6}" type="datetimeFigureOut">
              <a:rPr lang="fa-IR" smtClean="0"/>
              <a:t>24/02/1441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C05175-99BB-4244-B1A2-00C9436635D4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00310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jpeg"/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jpe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jpeg"/><Relationship Id="rId2" Type="http://schemas.openxmlformats.org/officeDocument/2006/relationships/image" Target="../media/image157.jpe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jpeg"/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1.jpeg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jpeg"/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4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5.jpe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jpeg"/><Relationship Id="rId2" Type="http://schemas.openxmlformats.org/officeDocument/2006/relationships/image" Target="../media/image166.jpe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8.jpeg"/></Relationships>
</file>

<file path=ppt/slides/_rels/slide1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5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3.jpeg"/><Relationship Id="rId4" Type="http://schemas.openxmlformats.org/officeDocument/2006/relationships/image" Target="../media/image102.jpeg"/></Relationships>
</file>

<file path=ppt/slides/_rels/slide6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4.jpe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6.jpeg"/><Relationship Id="rId4" Type="http://schemas.openxmlformats.org/officeDocument/2006/relationships/image" Target="../media/image105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9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2.jpe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3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6.jpe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0.jpeg"/></Relationships>
</file>

<file path=ppt/slides/_rels/slide7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1.jpeg"/></Relationships>
</file>

<file path=ppt/slides/_rels/slide7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2.jpe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3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7.jpeg"/><Relationship Id="rId4" Type="http://schemas.openxmlformats.org/officeDocument/2006/relationships/image" Target="../media/image126.jpeg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8.jpeg"/></Relationships>
</file>

<file path=ppt/slides/_rels/slide8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0.jpeg"/><Relationship Id="rId4" Type="http://schemas.openxmlformats.org/officeDocument/2006/relationships/image" Target="../media/image129.jpeg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3.jpeg"/><Relationship Id="rId5" Type="http://schemas.openxmlformats.org/officeDocument/2006/relationships/image" Target="../media/image132.jpeg"/><Relationship Id="rId4" Type="http://schemas.openxmlformats.org/officeDocument/2006/relationships/image" Target="../media/image131.jpe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6.jpe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9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2.jpe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eg"/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jpeg"/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7.jpe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jpeg"/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eg"/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67000"/>
                    </a14:imgEffect>
                    <a14:imgEffect>
                      <a14:colorTemperature colorTemp="7059"/>
                    </a14:imgEffect>
                    <a14:imgEffect>
                      <a14:saturation sat="217000"/>
                    </a14:imgEffect>
                    <a14:imgEffect>
                      <a14:brightnessContrast bright="-2000" contrast="24000"/>
                    </a14:imgEffect>
                  </a14:imgLayer>
                </a14:imgProps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83642" y="869245"/>
            <a:ext cx="9606845" cy="2506132"/>
          </a:xfrm>
        </p:spPr>
        <p:txBody>
          <a:bodyPr>
            <a:normAutofit/>
          </a:bodyPr>
          <a:lstStyle/>
          <a:p>
            <a:r>
              <a:rPr lang="fa-IR" sz="7200" dirty="0" smtClean="0">
                <a:ln w="0"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  <a:reflection blurRad="6350" stA="50000" endA="300" endPos="50000" dist="29997" dir="5400000" sy="-100000" algn="bl" rotWithShape="0"/>
                </a:effectLst>
              </a:rPr>
              <a:t>به نام یگانه معمار هستی بخش</a:t>
            </a:r>
            <a:endParaRPr lang="fa-IR" sz="7200" dirty="0">
              <a:ln w="0">
                <a:solidFill>
                  <a:schemeClr val="accent5">
                    <a:lumMod val="50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  <a:reflection blurRad="6350" stA="50000" endA="300" endPos="50000" dist="29997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360418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5000"/>
                    </a14:imgEffect>
                    <a14:imgEffect>
                      <a14:saturation sat="213000"/>
                    </a14:imgEffect>
                  </a14:imgLayer>
                </a14:imgProps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311" y="524543"/>
            <a:ext cx="6932768" cy="5757723"/>
          </a:xfrm>
        </p:spPr>
      </p:pic>
    </p:spTree>
    <p:extLst>
      <p:ext uri="{BB962C8B-B14F-4D97-AF65-F5344CB8AC3E}">
        <p14:creationId xmlns:p14="http://schemas.microsoft.com/office/powerpoint/2010/main" val="3110875049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extLst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364089" y="324205"/>
            <a:ext cx="8418688" cy="20464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a-IR" sz="8800" dirty="0" smtClean="0">
                <a:ln w="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MT Extra" panose="05050102010205020202" pitchFamily="18" charset="2"/>
              </a:rPr>
              <a:t>بخش نوزدهم</a:t>
            </a:r>
          </a:p>
          <a:p>
            <a:pPr marL="0" indent="0">
              <a:buNone/>
            </a:pPr>
            <a:r>
              <a:rPr lang="fa-IR" sz="6500" dirty="0" smtClean="0">
                <a:ln w="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MT Extra" panose="05050102010205020202" pitchFamily="18" charset="2"/>
              </a:rPr>
              <a:t>گنبد ترکین</a:t>
            </a:r>
            <a:endParaRPr lang="fa-IR" sz="6500" dirty="0">
              <a:ln w="0"/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MT Extra" panose="05050102010205020202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091838710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682" y="136732"/>
            <a:ext cx="5669162" cy="6614024"/>
          </a:xfrm>
        </p:spPr>
      </p:pic>
    </p:spTree>
    <p:extLst>
      <p:ext uri="{BB962C8B-B14F-4D97-AF65-F5344CB8AC3E}">
        <p14:creationId xmlns:p14="http://schemas.microsoft.com/office/powerpoint/2010/main" val="3050112707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772" y="27999"/>
            <a:ext cx="4579205" cy="6830002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4266" y="27999"/>
            <a:ext cx="4357511" cy="6858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38372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289" y="338667"/>
            <a:ext cx="4375669" cy="6407231"/>
          </a:xfrm>
        </p:spPr>
      </p:pic>
    </p:spTree>
    <p:extLst>
      <p:ext uri="{BB962C8B-B14F-4D97-AF65-F5344CB8AC3E}">
        <p14:creationId xmlns:p14="http://schemas.microsoft.com/office/powerpoint/2010/main" val="2774473591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extLst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364089" y="324205"/>
            <a:ext cx="8418688" cy="20464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a-IR" sz="8800" dirty="0" smtClean="0">
                <a:ln w="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MT Extra" panose="05050102010205020202" pitchFamily="18" charset="2"/>
              </a:rPr>
              <a:t>بخش بیستم</a:t>
            </a:r>
          </a:p>
          <a:p>
            <a:pPr marL="0" indent="0">
              <a:buNone/>
            </a:pPr>
            <a:r>
              <a:rPr lang="fa-IR" sz="5200" dirty="0" smtClean="0">
                <a:ln w="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MT Extra" panose="05050102010205020202" pitchFamily="18" charset="2"/>
              </a:rPr>
              <a:t>گنبد دو پوسته گسسته رک</a:t>
            </a:r>
            <a:endParaRPr lang="fa-IR" sz="5200" dirty="0">
              <a:ln w="0"/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MT Extra" panose="05050102010205020202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390057430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1511"/>
            <a:ext cx="6704242" cy="6056489"/>
          </a:xfrm>
          <a:prstGeom prst="rect">
            <a:avLst/>
          </a:prstGeom>
        </p:spPr>
      </p:pic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4533" y="-1"/>
            <a:ext cx="7247467" cy="2655561"/>
          </a:xfrm>
        </p:spPr>
      </p:pic>
    </p:spTree>
    <p:extLst>
      <p:ext uri="{BB962C8B-B14F-4D97-AF65-F5344CB8AC3E}">
        <p14:creationId xmlns:p14="http://schemas.microsoft.com/office/powerpoint/2010/main" val="2044268748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1046"/>
            <a:ext cx="3838222" cy="5483176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7808" y="170042"/>
            <a:ext cx="4584192" cy="630326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9812" y="170042"/>
            <a:ext cx="4376928" cy="642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655762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extLst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364089" y="324205"/>
            <a:ext cx="8418688" cy="20464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a-IR" sz="8800" dirty="0" smtClean="0">
                <a:ln w="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MT Extra" panose="05050102010205020202" pitchFamily="18" charset="2"/>
              </a:rPr>
              <a:t>بخش بیست و یکم</a:t>
            </a:r>
          </a:p>
          <a:p>
            <a:pPr marL="0" indent="0">
              <a:buNone/>
            </a:pPr>
            <a:r>
              <a:rPr lang="fa-IR" sz="5800" dirty="0" smtClean="0">
                <a:ln w="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MT Extra" panose="05050102010205020202" pitchFamily="18" charset="2"/>
              </a:rPr>
              <a:t>گنبد دو پوسته گسسته نار</a:t>
            </a:r>
            <a:endParaRPr lang="fa-IR" sz="5800" dirty="0">
              <a:ln w="0"/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MT Extra" panose="05050102010205020202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694777168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3600" y="45666"/>
            <a:ext cx="4978400" cy="6793108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51081"/>
            <a:ext cx="7213601" cy="5906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705577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5000"/>
                    </a14:imgEffect>
                    <a14:imgEffect>
                      <a14:saturation sat="213000"/>
                    </a14:imgEffect>
                  </a14:imgLayer>
                </a14:imgProps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3377" y="351536"/>
            <a:ext cx="5384800" cy="6252463"/>
          </a:xfrm>
        </p:spPr>
      </p:pic>
    </p:spTree>
    <p:extLst>
      <p:ext uri="{BB962C8B-B14F-4D97-AF65-F5344CB8AC3E}">
        <p14:creationId xmlns:p14="http://schemas.microsoft.com/office/powerpoint/2010/main" val="5577401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5000"/>
                    </a14:imgEffect>
                    <a14:imgEffect>
                      <a14:saturation sat="213000"/>
                    </a14:imgEffect>
                  </a14:imgLayer>
                </a14:imgProps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3822" y="0"/>
            <a:ext cx="6728178" cy="3009085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0783"/>
            <a:ext cx="5791200" cy="5467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886985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5000"/>
                    </a14:imgEffect>
                    <a14:imgEffect>
                      <a14:saturation sat="213000"/>
                    </a14:imgEffect>
                  </a14:imgLayer>
                </a14:imgProps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4037" y="632177"/>
            <a:ext cx="7987514" cy="5599289"/>
          </a:xfrm>
        </p:spPr>
      </p:pic>
    </p:spTree>
    <p:extLst>
      <p:ext uri="{BB962C8B-B14F-4D97-AF65-F5344CB8AC3E}">
        <p14:creationId xmlns:p14="http://schemas.microsoft.com/office/powerpoint/2010/main" val="3948427344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339816" cy="6858000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1511" y="1636071"/>
            <a:ext cx="6310489" cy="5221930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5588000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0443571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extLst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364089" y="324205"/>
            <a:ext cx="8418688" cy="20464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a-IR" sz="8800" dirty="0" smtClean="0">
                <a:ln w="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MT Extra" panose="05050102010205020202" pitchFamily="18" charset="2"/>
              </a:rPr>
              <a:t>بخش بیست و دوم</a:t>
            </a:r>
          </a:p>
          <a:p>
            <a:pPr marL="0" indent="0">
              <a:buNone/>
            </a:pPr>
            <a:r>
              <a:rPr lang="fa-IR" sz="6500" dirty="0" smtClean="0">
                <a:ln w="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MT Extra" panose="05050102010205020202" pitchFamily="18" charset="2"/>
              </a:rPr>
              <a:t>گنبد سه پوسته</a:t>
            </a:r>
            <a:endParaRPr lang="fa-IR" sz="6500" dirty="0">
              <a:ln w="0"/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MT Extra" panose="05050102010205020202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305932956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5000"/>
                    </a14:imgEffect>
                    <a14:imgEffect>
                      <a14:saturation sat="213000"/>
                    </a14:imgEffect>
                  </a14:imgLayer>
                </a14:imgProps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1911" y="1509038"/>
            <a:ext cx="6660445" cy="3777062"/>
          </a:xfrm>
        </p:spPr>
      </p:pic>
    </p:spTree>
    <p:extLst>
      <p:ext uri="{BB962C8B-B14F-4D97-AF65-F5344CB8AC3E}">
        <p14:creationId xmlns:p14="http://schemas.microsoft.com/office/powerpoint/2010/main" val="3432796485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5000"/>
                    </a14:imgEffect>
                    <a14:imgEffect>
                      <a14:saturation sat="213000"/>
                    </a14:imgEffect>
                  </a14:imgLayer>
                </a14:imgProps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357489" y="2277181"/>
            <a:ext cx="10515600" cy="31527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a-IR" sz="2400" dirty="0" smtClean="0"/>
              <a:t>ضمن عرض تشکر </a:t>
            </a:r>
            <a:r>
              <a:rPr lang="fa-IR" sz="2400" smtClean="0"/>
              <a:t>از  همراهی شما </a:t>
            </a:r>
            <a:r>
              <a:rPr lang="fa-IR" sz="2400" dirty="0" smtClean="0"/>
              <a:t>عزیزان</a:t>
            </a:r>
          </a:p>
          <a:p>
            <a:pPr marL="0" indent="0">
              <a:buNone/>
            </a:pPr>
            <a:r>
              <a:rPr lang="fa-IR" sz="2400" dirty="0" smtClean="0"/>
              <a:t>مطالب ذکر شده تماما از کتاب معماری ایرانی نیارش ، استاد غلامحسین معماریان برگرفته شده . </a:t>
            </a:r>
          </a:p>
          <a:p>
            <a:pPr marL="0" indent="0">
              <a:buNone/>
            </a:pPr>
            <a:r>
              <a:rPr lang="fa-IR" sz="2400" dirty="0" smtClean="0"/>
              <a:t>نگاره های اسکن شده و مطالب توسط اینجانب فراهم آمده</a:t>
            </a:r>
          </a:p>
        </p:txBody>
      </p:sp>
    </p:spTree>
    <p:extLst>
      <p:ext uri="{BB962C8B-B14F-4D97-AF65-F5344CB8AC3E}">
        <p14:creationId xmlns:p14="http://schemas.microsoft.com/office/powerpoint/2010/main" val="24915813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3000"/>
                    </a14:imgEffect>
                    <a14:imgEffect>
                      <a14:colorTemperature colorTemp="8165"/>
                    </a14:imgEffect>
                    <a14:imgEffect>
                      <a14:saturation sat="171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364089" y="324205"/>
            <a:ext cx="8418688" cy="20464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a-IR" sz="8800" dirty="0" smtClean="0">
                <a:ln w="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MT Extra" panose="05050102010205020202" pitchFamily="18" charset="2"/>
              </a:rPr>
              <a:t>بخش چهارم</a:t>
            </a:r>
          </a:p>
          <a:p>
            <a:pPr marL="0" indent="0">
              <a:buNone/>
            </a:pPr>
            <a:r>
              <a:rPr lang="fa-IR" sz="6500" dirty="0" smtClean="0">
                <a:ln w="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MT Extra" panose="05050102010205020202" pitchFamily="18" charset="2"/>
              </a:rPr>
              <a:t>تاق ، کلیات</a:t>
            </a:r>
            <a:endParaRPr lang="fa-IR" sz="6500" dirty="0">
              <a:ln w="0"/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MT Extra" panose="05050102010205020202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1781368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5000"/>
                    </a14:imgEffect>
                    <a14:imgEffect>
                      <a14:saturation sat="213000"/>
                    </a14:imgEffect>
                  </a14:imgLayer>
                </a14:imgProps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6632"/>
            <a:ext cx="6084711" cy="5712753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711" y="1950618"/>
            <a:ext cx="6016131" cy="3261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9355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extLst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364089" y="324205"/>
            <a:ext cx="8418688" cy="20464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a-IR" sz="8800" dirty="0" smtClean="0">
                <a:ln w="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MT Extra" panose="05050102010205020202" pitchFamily="18" charset="2"/>
              </a:rPr>
              <a:t>بخش پنجم</a:t>
            </a:r>
          </a:p>
          <a:p>
            <a:pPr marL="0" indent="0">
              <a:buNone/>
            </a:pPr>
            <a:r>
              <a:rPr lang="fa-IR" sz="6500" dirty="0" smtClean="0">
                <a:ln w="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MT Extra" panose="05050102010205020202" pitchFamily="18" charset="2"/>
              </a:rPr>
              <a:t>تاق آهنگ</a:t>
            </a:r>
            <a:endParaRPr lang="fa-IR" sz="6500" dirty="0">
              <a:ln w="0"/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MT Extra" panose="05050102010205020202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7732104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5000"/>
                    </a14:imgEffect>
                    <a14:imgEffect>
                      <a14:saturation sat="213000"/>
                    </a14:imgEffect>
                  </a14:imgLayer>
                </a14:imgProps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383" y="1478086"/>
            <a:ext cx="6266017" cy="3894667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5690"/>
            <a:ext cx="5610578" cy="5984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4730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5000"/>
                    </a14:imgEffect>
                    <a14:imgEffect>
                      <a14:saturation sat="213000"/>
                    </a14:imgEffect>
                  </a14:imgLayer>
                </a14:imgProps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1556" y="2469"/>
            <a:ext cx="6353283" cy="6859706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54" y="2469"/>
            <a:ext cx="5238044" cy="6855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14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5000"/>
                    </a14:imgEffect>
                    <a14:imgEffect>
                      <a14:saturation sat="213000"/>
                    </a14:imgEffect>
                  </a14:imgLayer>
                </a14:imgProps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9555" y="-10798"/>
            <a:ext cx="5215467" cy="6873768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111" y="-10798"/>
            <a:ext cx="5362222" cy="686879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892800" y="-11289"/>
            <a:ext cx="372533" cy="22690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3045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3556" y="-17988"/>
            <a:ext cx="4628444" cy="6875989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563556" cy="6256275"/>
          </a:xfrm>
          <a:prstGeom prst="rect">
            <a:avLst/>
          </a:prstGeom>
          <a:blipFill>
            <a:blip r:embed="rId4">
              <a:alphaModFix amt="71000"/>
            </a:blip>
            <a:tile tx="0" ty="0" sx="100000" sy="100000" flip="none" algn="tl"/>
          </a:blipFill>
        </p:spPr>
      </p:pic>
    </p:spTree>
    <p:extLst>
      <p:ext uri="{BB962C8B-B14F-4D97-AF65-F5344CB8AC3E}">
        <p14:creationId xmlns:p14="http://schemas.microsoft.com/office/powerpoint/2010/main" val="5393158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378" y="1018607"/>
            <a:ext cx="7292622" cy="4815001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783"/>
            <a:ext cx="4899378" cy="6863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459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5000"/>
                    </a14:imgEffect>
                    <a14:imgEffect>
                      <a14:saturation sat="213000"/>
                    </a14:imgEffect>
                  </a14:imgLayer>
                </a14:imgProps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357489" y="2277181"/>
            <a:ext cx="10515600" cy="3152775"/>
          </a:xfrm>
        </p:spPr>
        <p:txBody>
          <a:bodyPr/>
          <a:lstStyle/>
          <a:p>
            <a:pPr marL="0" indent="0">
              <a:buNone/>
            </a:pPr>
            <a:r>
              <a:rPr lang="fa-IR" dirty="0" smtClean="0"/>
              <a:t>موضوع ارائه : انواع پوشش در معماری ایرانی</a:t>
            </a:r>
          </a:p>
          <a:p>
            <a:pPr marL="0" indent="0">
              <a:buNone/>
            </a:pP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9538758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extLst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364089" y="324205"/>
            <a:ext cx="8418688" cy="20464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a-IR" sz="8800" dirty="0" smtClean="0">
                <a:ln w="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MT Extra" panose="05050102010205020202" pitchFamily="18" charset="2"/>
              </a:rPr>
              <a:t>بخش ششم</a:t>
            </a:r>
          </a:p>
          <a:p>
            <a:pPr marL="0" indent="0">
              <a:buNone/>
            </a:pPr>
            <a:r>
              <a:rPr lang="fa-IR" sz="6500" dirty="0" smtClean="0">
                <a:ln w="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MT Extra" panose="05050102010205020202" pitchFamily="18" charset="2"/>
              </a:rPr>
              <a:t>تاق ترکین</a:t>
            </a:r>
            <a:endParaRPr lang="fa-IR" sz="6500" dirty="0">
              <a:ln w="0"/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MT Extra" panose="05050102010205020202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4163667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12"/>
          <a:stretch/>
        </p:blipFill>
        <p:spPr>
          <a:xfrm>
            <a:off x="7326489" y="2982804"/>
            <a:ext cx="4865511" cy="3875196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7378" y="-1"/>
            <a:ext cx="6784623" cy="313973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35" y="3650101"/>
            <a:ext cx="5644445" cy="319203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24" y="-1"/>
            <a:ext cx="5260622" cy="3706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1858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556" y="99171"/>
            <a:ext cx="7168444" cy="6609865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30" y="76593"/>
            <a:ext cx="4915226" cy="6758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0414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560" y="0"/>
            <a:ext cx="4876440" cy="6858000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50350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5792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962" y="9250"/>
            <a:ext cx="4652791" cy="6792305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5509" y="0"/>
            <a:ext cx="4684890" cy="6810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9521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847" y="16369"/>
            <a:ext cx="4933244" cy="6841631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9065" y="28064"/>
            <a:ext cx="4684889" cy="6829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5743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4619" y="4073"/>
            <a:ext cx="4910667" cy="6853928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847" y="27561"/>
            <a:ext cx="4436533" cy="6830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4233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4622" y="11155"/>
            <a:ext cx="5407378" cy="6846845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0033">
            <a:off x="300184" y="205286"/>
            <a:ext cx="6057306" cy="6458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5344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extLst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364089" y="324205"/>
            <a:ext cx="8418688" cy="20464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a-IR" sz="8800" dirty="0" smtClean="0">
                <a:ln w="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MT Extra" panose="05050102010205020202" pitchFamily="18" charset="2"/>
              </a:rPr>
              <a:t>بخش هفتم</a:t>
            </a:r>
          </a:p>
          <a:p>
            <a:pPr marL="0" indent="0">
              <a:buNone/>
            </a:pPr>
            <a:r>
              <a:rPr lang="fa-IR" sz="6500" dirty="0" smtClean="0">
                <a:ln w="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MT Extra" panose="05050102010205020202" pitchFamily="18" charset="2"/>
              </a:rPr>
              <a:t>تاق چهار بخش</a:t>
            </a:r>
            <a:endParaRPr lang="fa-IR" sz="6500" dirty="0">
              <a:ln w="0"/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MT Extra" panose="05050102010205020202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1954952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5000"/>
                    </a14:imgEffect>
                    <a14:imgEffect>
                      <a14:saturation sat="213000"/>
                    </a14:imgEffect>
                  </a14:imgLayer>
                </a14:imgProps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263" y="609601"/>
            <a:ext cx="4415737" cy="5698405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01"/>
            <a:ext cx="7830937" cy="5698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920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3000"/>
                    </a14:imgEffect>
                    <a14:imgEffect>
                      <a14:colorTemperature colorTemp="8165"/>
                    </a14:imgEffect>
                    <a14:imgEffect>
                      <a14:saturation sat="171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364089" y="324205"/>
            <a:ext cx="8418688" cy="20464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a-IR" sz="8800" dirty="0" smtClean="0">
                <a:ln w="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MT Extra" panose="05050102010205020202" pitchFamily="18" charset="2"/>
              </a:rPr>
              <a:t>بخش نخست</a:t>
            </a:r>
          </a:p>
          <a:p>
            <a:pPr marL="0" indent="0">
              <a:buNone/>
            </a:pPr>
            <a:r>
              <a:rPr lang="fa-IR" sz="6500" dirty="0" smtClean="0">
                <a:ln w="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MT Extra" panose="05050102010205020202" pitchFamily="18" charset="2"/>
              </a:rPr>
              <a:t>مقدمه </a:t>
            </a:r>
            <a:endParaRPr lang="fa-IR" sz="6500" dirty="0">
              <a:ln w="0"/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MT Extra" panose="05050102010205020202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1710026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5000"/>
                    </a14:imgEffect>
                    <a14:imgEffect>
                      <a14:saturation sat="213000"/>
                    </a14:imgEffect>
                  </a14:imgLayer>
                </a14:imgProps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87"/>
          <a:stretch/>
        </p:blipFill>
        <p:spPr>
          <a:xfrm>
            <a:off x="6739467" y="0"/>
            <a:ext cx="5452533" cy="6840908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27022"/>
            <a:ext cx="8524720" cy="3730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3398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6889" y="27495"/>
            <a:ext cx="4910667" cy="6830505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179" y="24452"/>
            <a:ext cx="4888089" cy="6833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803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5000"/>
                    </a14:imgEffect>
                    <a14:imgEffect>
                      <a14:saturation sat="213000"/>
                    </a14:imgEffect>
                  </a14:imgLayer>
                </a14:imgProps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2090" y="30921"/>
            <a:ext cx="5779910" cy="6827079"/>
          </a:xfrm>
        </p:spPr>
      </p:pic>
    </p:spTree>
    <p:extLst>
      <p:ext uri="{BB962C8B-B14F-4D97-AF65-F5344CB8AC3E}">
        <p14:creationId xmlns:p14="http://schemas.microsoft.com/office/powerpoint/2010/main" val="21030594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extLst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364089" y="324205"/>
            <a:ext cx="8418688" cy="20464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a-IR" sz="8800" dirty="0" smtClean="0">
                <a:ln w="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MT Extra" panose="05050102010205020202" pitchFamily="18" charset="2"/>
              </a:rPr>
              <a:t>بخش هشتم</a:t>
            </a:r>
          </a:p>
          <a:p>
            <a:pPr marL="0" indent="0">
              <a:buNone/>
            </a:pPr>
            <a:r>
              <a:rPr lang="fa-IR" sz="6500" dirty="0" smtClean="0">
                <a:ln w="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MT Extra" panose="05050102010205020202" pitchFamily="18" charset="2"/>
              </a:rPr>
              <a:t>تاق کلنبو</a:t>
            </a:r>
            <a:endParaRPr lang="fa-IR" sz="6500" dirty="0">
              <a:ln w="0"/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MT Extra" panose="05050102010205020202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1999579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5000"/>
                    </a14:imgEffect>
                    <a14:imgEffect>
                      <a14:saturation sat="213000"/>
                    </a14:imgEffect>
                  </a14:imgLayer>
                </a14:imgProps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939" y="-1"/>
            <a:ext cx="5737061" cy="4030133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4179" y="2652889"/>
            <a:ext cx="6452021" cy="4205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129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0344" y="1039951"/>
            <a:ext cx="5641656" cy="5005250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2845"/>
            <a:ext cx="6550344" cy="6000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7945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5000"/>
                    </a14:imgEffect>
                    <a14:imgEffect>
                      <a14:saturation sat="213000"/>
                    </a14:imgEffect>
                  </a14:imgLayer>
                </a14:imgProps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3816"/>
            <a:ext cx="5592696" cy="4779473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276" y="1073816"/>
            <a:ext cx="6292724" cy="4779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5894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5000"/>
                    </a14:imgEffect>
                    <a14:imgEffect>
                      <a14:saturation sat="213000"/>
                    </a14:imgEffect>
                  </a14:imgLayer>
                </a14:imgProps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1200"/>
            <a:ext cx="6395879" cy="5525911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1232" y="711200"/>
            <a:ext cx="6120768" cy="5525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55013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9235"/>
            <a:ext cx="5870222" cy="5503333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0222" y="1094026"/>
            <a:ext cx="6321778" cy="497375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177867" y="936978"/>
            <a:ext cx="1557866" cy="2935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526426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5000"/>
                    </a14:imgEffect>
                    <a14:imgEffect>
                      <a14:saturation sat="213000"/>
                    </a14:imgEffect>
                  </a14:imgLayer>
                </a14:imgProps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9867" y="1"/>
            <a:ext cx="5140293" cy="6858000"/>
          </a:xfrm>
        </p:spPr>
      </p:pic>
    </p:spTree>
    <p:extLst>
      <p:ext uri="{BB962C8B-B14F-4D97-AF65-F5344CB8AC3E}">
        <p14:creationId xmlns:p14="http://schemas.microsoft.com/office/powerpoint/2010/main" val="1101053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5000"/>
                    </a14:imgEffect>
                    <a14:imgEffect>
                      <a14:saturation sat="213000"/>
                    </a14:imgEffect>
                  </a14:imgLayer>
                </a14:imgProps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467176" cy="4147362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9343" y="3936863"/>
            <a:ext cx="8222657" cy="2921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4507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5000"/>
                    </a14:imgEffect>
                    <a14:imgEffect>
                      <a14:saturation sat="213000"/>
                    </a14:imgEffect>
                  </a14:imgLayer>
                </a14:imgProps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689" y="-13673"/>
            <a:ext cx="4831644" cy="6871674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038" y="-31018"/>
            <a:ext cx="4865511" cy="6889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01996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5000"/>
                    </a14:imgEffect>
                    <a14:imgEffect>
                      <a14:saturation sat="213000"/>
                    </a14:imgEffect>
                  </a14:imgLayer>
                </a14:imgProps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665" y="-6919"/>
            <a:ext cx="4775200" cy="6861071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7287" y="0"/>
            <a:ext cx="5012267" cy="6864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97948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extLst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709555" y="324205"/>
            <a:ext cx="8073222" cy="231508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a-IR" sz="10300" dirty="0" smtClean="0">
                <a:ln w="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MT Extra" panose="05050102010205020202" pitchFamily="18" charset="2"/>
              </a:rPr>
              <a:t>بخش نهم</a:t>
            </a:r>
          </a:p>
          <a:p>
            <a:pPr marL="0" indent="0">
              <a:buNone/>
            </a:pPr>
            <a:r>
              <a:rPr lang="fa-IR" sz="6500" dirty="0" smtClean="0">
                <a:ln w="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MT Extra" panose="05050102010205020202" pitchFamily="18" charset="2"/>
              </a:rPr>
              <a:t>تاق کلنبوی نوع دو</a:t>
            </a:r>
          </a:p>
          <a:p>
            <a:pPr marL="0" indent="0">
              <a:buNone/>
            </a:pPr>
            <a:r>
              <a:rPr lang="fa-IR" sz="6500" dirty="0" smtClean="0">
                <a:ln w="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MT Extra" panose="05050102010205020202" pitchFamily="18" charset="2"/>
              </a:rPr>
              <a:t>(چهار دوری)</a:t>
            </a:r>
            <a:endParaRPr lang="fa-IR" sz="6500" dirty="0">
              <a:ln w="0"/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MT Extra" panose="05050102010205020202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84584070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5000"/>
                    </a14:imgEffect>
                    <a14:imgEffect>
                      <a14:saturation sat="213000"/>
                    </a14:imgEffect>
                  </a14:imgLayer>
                </a14:imgProps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2311" y="639586"/>
            <a:ext cx="8024132" cy="5607669"/>
          </a:xfrm>
        </p:spPr>
      </p:pic>
    </p:spTree>
    <p:extLst>
      <p:ext uri="{BB962C8B-B14F-4D97-AF65-F5344CB8AC3E}">
        <p14:creationId xmlns:p14="http://schemas.microsoft.com/office/powerpoint/2010/main" val="386439645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290" y="0"/>
            <a:ext cx="4876800" cy="6884138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289" y="0"/>
            <a:ext cx="4876800" cy="6864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65183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5000"/>
                    </a14:imgEffect>
                    <a14:imgEffect>
                      <a14:saturation sat="213000"/>
                    </a14:imgEffect>
                  </a14:imgLayer>
                </a14:imgProps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18"/>
          <a:stretch/>
        </p:blipFill>
        <p:spPr>
          <a:xfrm>
            <a:off x="3138311" y="1478844"/>
            <a:ext cx="5460353" cy="3747911"/>
          </a:xfrm>
        </p:spPr>
      </p:pic>
    </p:spTree>
    <p:extLst>
      <p:ext uri="{BB962C8B-B14F-4D97-AF65-F5344CB8AC3E}">
        <p14:creationId xmlns:p14="http://schemas.microsoft.com/office/powerpoint/2010/main" val="309111979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8844" y="0"/>
            <a:ext cx="4721271" cy="6858000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314" y="25628"/>
            <a:ext cx="5488531" cy="6832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8900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1779" y="0"/>
            <a:ext cx="4876800" cy="6848001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417" y="11614"/>
            <a:ext cx="5011138" cy="684638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689600" y="11614"/>
            <a:ext cx="474133" cy="9930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0439575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0089" y="-4722"/>
            <a:ext cx="4775200" cy="6862722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55" y="1"/>
            <a:ext cx="5572945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779911" y="0"/>
            <a:ext cx="643467" cy="42784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4282414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0921" y="0"/>
            <a:ext cx="4762594" cy="6863355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408" y="0"/>
            <a:ext cx="53195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1370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3000"/>
                    </a14:imgEffect>
                    <a14:imgEffect>
                      <a14:colorTemperature colorTemp="8165"/>
                    </a14:imgEffect>
                    <a14:imgEffect>
                      <a14:saturation sat="171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364089" y="324205"/>
            <a:ext cx="8418688" cy="20464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a-IR" sz="8800" dirty="0" smtClean="0">
                <a:ln w="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MT Extra" panose="05050102010205020202" pitchFamily="18" charset="2"/>
              </a:rPr>
              <a:t>بخش دوم</a:t>
            </a:r>
          </a:p>
          <a:p>
            <a:pPr marL="0" indent="0">
              <a:buNone/>
            </a:pPr>
            <a:r>
              <a:rPr lang="fa-IR" sz="6500" dirty="0" smtClean="0">
                <a:ln w="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MT Extra" panose="05050102010205020202" pitchFamily="18" charset="2"/>
              </a:rPr>
              <a:t>ساختمان های تیر پوش</a:t>
            </a:r>
          </a:p>
        </p:txBody>
      </p:sp>
    </p:spTree>
    <p:extLst>
      <p:ext uri="{BB962C8B-B14F-4D97-AF65-F5344CB8AC3E}">
        <p14:creationId xmlns:p14="http://schemas.microsoft.com/office/powerpoint/2010/main" val="58572366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296" y="2525"/>
            <a:ext cx="4916646" cy="6855475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111" y="2526"/>
            <a:ext cx="5350933" cy="685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92607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extLst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364089" y="324205"/>
            <a:ext cx="8418688" cy="20464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a-IR" sz="8800" dirty="0" smtClean="0">
                <a:ln w="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MT Extra" panose="05050102010205020202" pitchFamily="18" charset="2"/>
              </a:rPr>
              <a:t>بخش دهم</a:t>
            </a:r>
          </a:p>
          <a:p>
            <a:pPr marL="0" indent="0">
              <a:buNone/>
            </a:pPr>
            <a:r>
              <a:rPr lang="fa-IR" sz="6500" dirty="0" smtClean="0">
                <a:ln w="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MT Extra" panose="05050102010205020202" pitchFamily="18" charset="2"/>
              </a:rPr>
              <a:t>تاق کژاوه</a:t>
            </a:r>
            <a:endParaRPr lang="fa-IR" sz="6500" dirty="0">
              <a:ln w="0"/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MT Extra" panose="05050102010205020202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53362029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5000"/>
                    </a14:imgEffect>
                    <a14:imgEffect>
                      <a14:saturation sat="213000"/>
                    </a14:imgEffect>
                  </a14:imgLayer>
                </a14:imgProps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2324" y="-1"/>
            <a:ext cx="5169675" cy="6858001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02" y="1423439"/>
            <a:ext cx="6886222" cy="380996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750756" y="1411111"/>
            <a:ext cx="372533" cy="2133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72353594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92" y="7378"/>
            <a:ext cx="5234907" cy="6850622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045" y="7378"/>
            <a:ext cx="5492093" cy="6850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7475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94" y="4149"/>
            <a:ext cx="5289530" cy="6853852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4978" y="4149"/>
            <a:ext cx="5150217" cy="6853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70036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5022" y="-1"/>
            <a:ext cx="5171588" cy="6858001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106" y="32985"/>
            <a:ext cx="5004138" cy="6825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33619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5000"/>
                    </a14:imgEffect>
                    <a14:imgEffect>
                      <a14:saturation sat="213000"/>
                    </a14:imgEffect>
                  </a14:imgLayer>
                </a14:imgProps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1245" y="-24704"/>
            <a:ext cx="4210756" cy="6882703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83660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7517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extLst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364089" y="324205"/>
            <a:ext cx="8418688" cy="20464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a-IR" sz="8800" dirty="0" smtClean="0">
                <a:ln w="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MT Extra" panose="05050102010205020202" pitchFamily="18" charset="2"/>
              </a:rPr>
              <a:t>بخش یازدهم</a:t>
            </a:r>
          </a:p>
          <a:p>
            <a:pPr marL="0" indent="0">
              <a:buNone/>
            </a:pPr>
            <a:r>
              <a:rPr lang="fa-IR" sz="5800" dirty="0" smtClean="0">
                <a:ln w="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MT Extra" panose="05050102010205020202" pitchFamily="18" charset="2"/>
              </a:rPr>
              <a:t>تاق خوانچه پوش</a:t>
            </a:r>
            <a:endParaRPr lang="fa-IR" sz="5800" dirty="0">
              <a:ln w="0"/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MT Extra" panose="05050102010205020202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444922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5281" y="-3095"/>
            <a:ext cx="5246719" cy="6861096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3034"/>
            <a:ext cx="7563556" cy="5624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72637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293276" cy="2032000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34007"/>
            <a:ext cx="5260622" cy="44239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3513" y="35272"/>
            <a:ext cx="6818488" cy="682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326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5000"/>
                    </a14:imgEffect>
                    <a14:imgEffect>
                      <a14:saturation sat="213000"/>
                    </a14:imgEffect>
                  </a14:imgLayer>
                </a14:imgProps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594" y="3115733"/>
            <a:ext cx="5426653" cy="3742267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600" y="0"/>
            <a:ext cx="7066844" cy="461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90276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267" y="9484"/>
            <a:ext cx="5000301" cy="6848516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1069" y="0"/>
            <a:ext cx="4967111" cy="685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97190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431" y="-3103"/>
            <a:ext cx="4972323" cy="6844404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100" y="-3103"/>
            <a:ext cx="5549900" cy="6850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34189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8178" y="2099071"/>
            <a:ext cx="3917244" cy="4758930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5350933" cy="150411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756" y="1066137"/>
            <a:ext cx="4425244" cy="579186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2270"/>
            <a:ext cx="4188178" cy="5785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34447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5000"/>
                    </a14:imgEffect>
                    <a14:imgEffect>
                      <a14:saturation sat="213000"/>
                    </a14:imgEffect>
                  </a14:imgLayer>
                </a14:imgProps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149" y="427790"/>
            <a:ext cx="5051273" cy="6006172"/>
          </a:xfrm>
        </p:spPr>
      </p:pic>
    </p:spTree>
    <p:extLst>
      <p:ext uri="{BB962C8B-B14F-4D97-AF65-F5344CB8AC3E}">
        <p14:creationId xmlns:p14="http://schemas.microsoft.com/office/powerpoint/2010/main" val="334101429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extLst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364089" y="324205"/>
            <a:ext cx="8418688" cy="20464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a-IR" sz="8800" dirty="0" smtClean="0">
                <a:ln w="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MT Extra" panose="05050102010205020202" pitchFamily="18" charset="2"/>
              </a:rPr>
              <a:t>بخش دوازدهم</a:t>
            </a:r>
          </a:p>
          <a:p>
            <a:pPr marL="0" indent="0">
              <a:buNone/>
            </a:pPr>
            <a:r>
              <a:rPr lang="fa-IR" sz="5200" dirty="0" smtClean="0">
                <a:ln w="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MT Extra" panose="05050102010205020202" pitchFamily="18" charset="2"/>
              </a:rPr>
              <a:t>تاق با باریکه تاق</a:t>
            </a:r>
            <a:endParaRPr lang="fa-IR" sz="5200" dirty="0">
              <a:ln w="0"/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MT Extra" panose="05050102010205020202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95038728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5000"/>
                    </a14:imgEffect>
                    <a14:imgEffect>
                      <a14:saturation sat="213000"/>
                    </a14:imgEffect>
                  </a14:imgLayer>
                </a14:imgProps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097" y="2833512"/>
            <a:ext cx="6562386" cy="3799276"/>
          </a:xfrm>
          <a:prstGeom prst="rect">
            <a:avLst/>
          </a:prstGeom>
        </p:spPr>
      </p:pic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0832" y="289631"/>
            <a:ext cx="6251597" cy="4248502"/>
          </a:xfrm>
        </p:spPr>
      </p:pic>
    </p:spTree>
    <p:extLst>
      <p:ext uri="{BB962C8B-B14F-4D97-AF65-F5344CB8AC3E}">
        <p14:creationId xmlns:p14="http://schemas.microsoft.com/office/powerpoint/2010/main" val="285566121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6987" y="0"/>
            <a:ext cx="4159742" cy="4861094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26987" cy="468635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3829" y="0"/>
            <a:ext cx="4518171" cy="4007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13753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90" y="7678"/>
            <a:ext cx="5045598" cy="6850322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3065" y="0"/>
            <a:ext cx="5226756" cy="6838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32823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5000"/>
                    </a14:imgEffect>
                    <a14:imgEffect>
                      <a14:saturation sat="213000"/>
                    </a14:imgEffect>
                  </a14:imgLayer>
                </a14:imgProps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401" y="438233"/>
            <a:ext cx="4323043" cy="6040884"/>
          </a:xfrm>
        </p:spPr>
      </p:pic>
    </p:spTree>
    <p:extLst>
      <p:ext uri="{BB962C8B-B14F-4D97-AF65-F5344CB8AC3E}">
        <p14:creationId xmlns:p14="http://schemas.microsoft.com/office/powerpoint/2010/main" val="318498471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extLst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364089" y="324205"/>
            <a:ext cx="8418688" cy="20464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a-IR" sz="8800" dirty="0" smtClean="0">
                <a:ln w="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MT Extra" panose="05050102010205020202" pitchFamily="18" charset="2"/>
              </a:rPr>
              <a:t>بخش بخش سیزدهم</a:t>
            </a:r>
          </a:p>
          <a:p>
            <a:pPr marL="0" indent="0">
              <a:buNone/>
            </a:pPr>
            <a:r>
              <a:rPr lang="fa-IR" sz="6500" dirty="0" smtClean="0">
                <a:ln w="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MT Extra" panose="05050102010205020202" pitchFamily="18" charset="2"/>
              </a:rPr>
              <a:t>تاق پتکانه</a:t>
            </a:r>
            <a:endParaRPr lang="fa-IR" sz="6500" dirty="0">
              <a:ln w="0"/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MT Extra" panose="05050102010205020202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6484622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5000"/>
                    </a14:imgEffect>
                    <a14:imgEffect>
                      <a14:saturation sat="213000"/>
                    </a14:imgEffect>
                  </a14:imgLayer>
                </a14:imgProps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7422" y="3346069"/>
            <a:ext cx="7134578" cy="3511931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3175"/>
            <a:ext cx="9688416" cy="3409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13143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5000"/>
                    </a14:imgEffect>
                    <a14:imgEffect>
                      <a14:saturation sat="213000"/>
                    </a14:imgEffect>
                  </a14:imgLayer>
                </a14:imgProps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925" y="387457"/>
            <a:ext cx="4317253" cy="6125528"/>
          </a:xfrm>
        </p:spPr>
      </p:pic>
    </p:spTree>
    <p:extLst>
      <p:ext uri="{BB962C8B-B14F-4D97-AF65-F5344CB8AC3E}">
        <p14:creationId xmlns:p14="http://schemas.microsoft.com/office/powerpoint/2010/main" val="327661031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142" y="688622"/>
            <a:ext cx="5476644" cy="5461303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8382" y="1098637"/>
            <a:ext cx="6363618" cy="4641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45116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5000"/>
                    </a14:imgEffect>
                    <a14:imgEffect>
                      <a14:saturation sat="213000"/>
                    </a14:imgEffect>
                  </a14:imgLayer>
                </a14:imgProps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6560" y="289459"/>
            <a:ext cx="4613663" cy="6336414"/>
          </a:xfrm>
        </p:spPr>
      </p:pic>
    </p:spTree>
    <p:extLst>
      <p:ext uri="{BB962C8B-B14F-4D97-AF65-F5344CB8AC3E}">
        <p14:creationId xmlns:p14="http://schemas.microsoft.com/office/powerpoint/2010/main" val="57425492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764" y="213226"/>
            <a:ext cx="9587280" cy="6367492"/>
          </a:xfrm>
        </p:spPr>
      </p:pic>
    </p:spTree>
    <p:extLst>
      <p:ext uri="{BB962C8B-B14F-4D97-AF65-F5344CB8AC3E}">
        <p14:creationId xmlns:p14="http://schemas.microsoft.com/office/powerpoint/2010/main" val="316040454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03" y="0"/>
            <a:ext cx="4884508" cy="6843535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0134" y="732"/>
            <a:ext cx="4858286" cy="6857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99534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5000"/>
                    </a14:imgEffect>
                    <a14:imgEffect>
                      <a14:saturation sat="213000"/>
                    </a14:imgEffect>
                  </a14:imgLayer>
                </a14:imgProps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090" y="321289"/>
            <a:ext cx="4636443" cy="6304583"/>
          </a:xfrm>
        </p:spPr>
      </p:pic>
    </p:spTree>
    <p:extLst>
      <p:ext uri="{BB962C8B-B14F-4D97-AF65-F5344CB8AC3E}">
        <p14:creationId xmlns:p14="http://schemas.microsoft.com/office/powerpoint/2010/main" val="296748307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5000"/>
                    </a14:imgEffect>
                    <a14:imgEffect>
                      <a14:saturation sat="213000"/>
                    </a14:imgEffect>
                  </a14:imgLayer>
                </a14:imgProps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2682" y="261865"/>
            <a:ext cx="4273813" cy="6398579"/>
          </a:xfrm>
        </p:spPr>
      </p:pic>
    </p:spTree>
    <p:extLst>
      <p:ext uri="{BB962C8B-B14F-4D97-AF65-F5344CB8AC3E}">
        <p14:creationId xmlns:p14="http://schemas.microsoft.com/office/powerpoint/2010/main" val="8602595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5000"/>
                    </a14:imgEffect>
                    <a14:imgEffect>
                      <a14:saturation sat="213000"/>
                    </a14:imgEffect>
                  </a14:imgLayer>
                </a14:imgProps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647" y="332039"/>
            <a:ext cx="4894865" cy="6237390"/>
          </a:xfrm>
        </p:spPr>
      </p:pic>
    </p:spTree>
    <p:extLst>
      <p:ext uri="{BB962C8B-B14F-4D97-AF65-F5344CB8AC3E}">
        <p14:creationId xmlns:p14="http://schemas.microsoft.com/office/powerpoint/2010/main" val="275684619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extLst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364089" y="324205"/>
            <a:ext cx="8418688" cy="20464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a-IR" sz="8800" dirty="0" smtClean="0">
                <a:ln w="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MT Extra" panose="05050102010205020202" pitchFamily="18" charset="2"/>
              </a:rPr>
              <a:t>بخش چهاردهم</a:t>
            </a:r>
          </a:p>
          <a:p>
            <a:pPr marL="0" indent="0">
              <a:buNone/>
            </a:pPr>
            <a:r>
              <a:rPr lang="fa-IR" sz="6500" dirty="0" smtClean="0">
                <a:ln w="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MT Extra" panose="05050102010205020202" pitchFamily="18" charset="2"/>
              </a:rPr>
              <a:t>تاق کاربندی</a:t>
            </a:r>
            <a:endParaRPr lang="fa-IR" sz="6500" dirty="0">
              <a:ln w="0"/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MT Extra" panose="05050102010205020202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75333795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5000"/>
                    </a14:imgEffect>
                    <a14:imgEffect>
                      <a14:saturation sat="213000"/>
                    </a14:imgEffect>
                  </a14:imgLayer>
                </a14:imgProps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24" y="417690"/>
            <a:ext cx="7451619" cy="5993694"/>
          </a:xfrm>
        </p:spPr>
      </p:pic>
    </p:spTree>
    <p:extLst>
      <p:ext uri="{BB962C8B-B14F-4D97-AF65-F5344CB8AC3E}">
        <p14:creationId xmlns:p14="http://schemas.microsoft.com/office/powerpoint/2010/main" val="32537311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3000"/>
                    </a14:imgEffect>
                    <a14:imgEffect>
                      <a14:colorTemperature colorTemp="8165"/>
                    </a14:imgEffect>
                    <a14:imgEffect>
                      <a14:saturation sat="171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364089" y="324205"/>
            <a:ext cx="8418688" cy="20464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a-IR" sz="8800" dirty="0" smtClean="0">
                <a:ln w="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MT Extra" panose="05050102010205020202" pitchFamily="18" charset="2"/>
              </a:rPr>
              <a:t>بخش سوم</a:t>
            </a:r>
          </a:p>
          <a:p>
            <a:pPr marL="0" indent="0">
              <a:buNone/>
            </a:pPr>
            <a:r>
              <a:rPr lang="fa-IR" sz="6500" dirty="0" smtClean="0">
                <a:ln w="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MT Extra" panose="05050102010205020202" pitchFamily="18" charset="2"/>
              </a:rPr>
              <a:t>چفد</a:t>
            </a:r>
            <a:endParaRPr lang="fa-IR" sz="6500" dirty="0">
              <a:ln w="0"/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MT Extra" panose="05050102010205020202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54052195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001" y="1227"/>
            <a:ext cx="5588000" cy="6856774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25" y="1227"/>
            <a:ext cx="53398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97052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5000"/>
                    </a14:imgEffect>
                    <a14:imgEffect>
                      <a14:saturation sat="213000"/>
                    </a14:imgEffect>
                  </a14:imgLayer>
                </a14:imgProps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0222" y="2468802"/>
            <a:ext cx="6061908" cy="4103927"/>
          </a:xfrm>
          <a:prstGeom prst="rect">
            <a:avLst/>
          </a:prstGeom>
        </p:spPr>
      </p:pic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06" y="206325"/>
            <a:ext cx="6357571" cy="3727908"/>
          </a:xfrm>
        </p:spPr>
      </p:pic>
    </p:spTree>
    <p:extLst>
      <p:ext uri="{BB962C8B-B14F-4D97-AF65-F5344CB8AC3E}">
        <p14:creationId xmlns:p14="http://schemas.microsoft.com/office/powerpoint/2010/main" val="280119216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extLst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97427" y="324204"/>
            <a:ext cx="11585350" cy="639871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a-IR" sz="8000" dirty="0" smtClean="0">
                <a:ln w="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MT Extra" panose="05050102010205020202" pitchFamily="18" charset="2"/>
              </a:rPr>
              <a:t>بخش پانزدهم</a:t>
            </a:r>
          </a:p>
          <a:p>
            <a:pPr marL="0" indent="0">
              <a:buNone/>
            </a:pPr>
            <a:r>
              <a:rPr lang="fa-IR" sz="6000" dirty="0" smtClean="0">
                <a:ln w="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MT Extra" panose="05050102010205020202" pitchFamily="18" charset="2"/>
              </a:rPr>
              <a:t>گنبد ، معرفی</a:t>
            </a:r>
          </a:p>
          <a:p>
            <a:pPr marL="0" indent="0">
              <a:buNone/>
            </a:pPr>
            <a:endParaRPr lang="fa-IR" sz="6000" dirty="0">
              <a:ln w="0"/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MT Extra" panose="05050102010205020202" pitchFamily="18" charset="2"/>
            </a:endParaRPr>
          </a:p>
          <a:p>
            <a:pPr marL="0" indent="0">
              <a:buNone/>
            </a:pPr>
            <a:endParaRPr lang="fa-IR" sz="6000" dirty="0" smtClean="0">
              <a:ln w="0"/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MT Extra" panose="05050102010205020202" pitchFamily="18" charset="2"/>
            </a:endParaRPr>
          </a:p>
          <a:p>
            <a:pPr marL="0" indent="0">
              <a:buNone/>
            </a:pPr>
            <a:endParaRPr lang="fa-IR" sz="6000" dirty="0">
              <a:ln w="0"/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MT Extra" panose="05050102010205020202" pitchFamily="18" charset="2"/>
            </a:endParaRPr>
          </a:p>
          <a:p>
            <a:pPr marL="0" indent="0">
              <a:buNone/>
            </a:pPr>
            <a:endParaRPr lang="fa-IR" sz="6000" dirty="0">
              <a:ln w="0"/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MT Extra" panose="05050102010205020202" pitchFamily="18" charset="2"/>
            </a:endParaRPr>
          </a:p>
          <a:p>
            <a:pPr marL="0" indent="0">
              <a:buNone/>
            </a:pPr>
            <a:r>
              <a:rPr lang="fa-IR" sz="3600" dirty="0" smtClean="0">
                <a:ln w="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MT Extra" panose="05050102010205020202" pitchFamily="18" charset="2"/>
              </a:rPr>
              <a:t>                                                    پایان جلد نخست،شروع جلد دوم</a:t>
            </a:r>
          </a:p>
        </p:txBody>
      </p:sp>
    </p:spTree>
    <p:extLst>
      <p:ext uri="{BB962C8B-B14F-4D97-AF65-F5344CB8AC3E}">
        <p14:creationId xmlns:p14="http://schemas.microsoft.com/office/powerpoint/2010/main" val="51855645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5000"/>
                    </a14:imgEffect>
                    <a14:imgEffect>
                      <a14:saturation sat="213000"/>
                    </a14:imgEffect>
                  </a14:imgLayer>
                </a14:imgProps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237" y="564443"/>
            <a:ext cx="9588443" cy="5801783"/>
          </a:xfrm>
        </p:spPr>
      </p:pic>
    </p:spTree>
    <p:extLst>
      <p:ext uri="{BB962C8B-B14F-4D97-AF65-F5344CB8AC3E}">
        <p14:creationId xmlns:p14="http://schemas.microsoft.com/office/powerpoint/2010/main" val="351821529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5000"/>
                    </a14:imgEffect>
                    <a14:imgEffect>
                      <a14:saturation sat="213000"/>
                    </a14:imgEffect>
                  </a14:imgLayer>
                </a14:imgProps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7867" y="0"/>
            <a:ext cx="5554133" cy="4121249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559065"/>
            <a:ext cx="6536267" cy="4305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21170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extLst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364089" y="324205"/>
            <a:ext cx="8418688" cy="20464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a-IR" sz="8800" dirty="0" smtClean="0">
                <a:ln w="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MT Extra" panose="05050102010205020202" pitchFamily="18" charset="2"/>
              </a:rPr>
              <a:t>بخش شانزدهم</a:t>
            </a:r>
          </a:p>
          <a:p>
            <a:pPr marL="0" indent="0">
              <a:buNone/>
            </a:pPr>
            <a:r>
              <a:rPr lang="fa-IR" sz="6500" dirty="0" smtClean="0">
                <a:ln w="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MT Extra" panose="05050102010205020202" pitchFamily="18" charset="2"/>
              </a:rPr>
              <a:t>چپیره سازی</a:t>
            </a:r>
            <a:endParaRPr lang="fa-IR" sz="6500" dirty="0">
              <a:ln w="0"/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MT Extra" panose="05050102010205020202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88171690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5000"/>
                    </a14:imgEffect>
                    <a14:imgEffect>
                      <a14:saturation sat="213000"/>
                    </a14:imgEffect>
                  </a14:imgLayer>
                </a14:imgProps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190"/>
            <a:ext cx="7400544" cy="2228819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0544" y="19191"/>
            <a:ext cx="4791456" cy="68275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39733"/>
            <a:ext cx="7378230" cy="2206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00999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459"/>
            <a:ext cx="3048000" cy="3997124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177" y="660926"/>
            <a:ext cx="4803648" cy="613257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867" y="1712901"/>
            <a:ext cx="4628443" cy="4366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23787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4934" y="4644"/>
            <a:ext cx="4967111" cy="6853358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867" y="25196"/>
            <a:ext cx="5588000" cy="6832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399221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5000"/>
                    </a14:imgEffect>
                    <a14:imgEffect>
                      <a14:saturation sat="213000"/>
                    </a14:imgEffect>
                  </a14:imgLayer>
                </a14:imgProps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571" y="525477"/>
            <a:ext cx="6655051" cy="5614973"/>
          </a:xfrm>
        </p:spPr>
      </p:pic>
    </p:spTree>
    <p:extLst>
      <p:ext uri="{BB962C8B-B14F-4D97-AF65-F5344CB8AC3E}">
        <p14:creationId xmlns:p14="http://schemas.microsoft.com/office/powerpoint/2010/main" val="41687875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5000"/>
                    </a14:imgEffect>
                    <a14:imgEffect>
                      <a14:saturation sat="213000"/>
                    </a14:imgEffect>
                  </a14:imgLayer>
                </a14:imgProps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0710" y="553154"/>
            <a:ext cx="8289101" cy="1625601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991556"/>
            <a:ext cx="6366943" cy="386644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813" y="2991557"/>
            <a:ext cx="5910187" cy="386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446122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302" y="0"/>
            <a:ext cx="5669698" cy="4617156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698044"/>
            <a:ext cx="6820639" cy="4159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276745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extLst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364089" y="324205"/>
            <a:ext cx="8418688" cy="20464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a-IR" sz="8800" dirty="0" smtClean="0">
                <a:ln w="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MT Extra" panose="05050102010205020202" pitchFamily="18" charset="2"/>
              </a:rPr>
              <a:t>بخش هفدهم</a:t>
            </a:r>
          </a:p>
          <a:p>
            <a:pPr marL="0" indent="0">
              <a:buNone/>
            </a:pPr>
            <a:r>
              <a:rPr lang="fa-IR" sz="6500" dirty="0" smtClean="0">
                <a:ln w="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MT Extra" panose="05050102010205020202" pitchFamily="18" charset="2"/>
              </a:rPr>
              <a:t>گنبد یک پوسته</a:t>
            </a:r>
            <a:endParaRPr lang="fa-IR" sz="6500" dirty="0">
              <a:ln w="0"/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MT Extra" panose="05050102010205020202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932320142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5000"/>
                    </a14:imgEffect>
                    <a14:imgEffect>
                      <a14:saturation sat="213000"/>
                    </a14:imgEffect>
                  </a14:imgLayer>
                </a14:imgProps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451" y="925689"/>
            <a:ext cx="8884104" cy="5142089"/>
          </a:xfrm>
        </p:spPr>
      </p:pic>
    </p:spTree>
    <p:extLst>
      <p:ext uri="{BB962C8B-B14F-4D97-AF65-F5344CB8AC3E}">
        <p14:creationId xmlns:p14="http://schemas.microsoft.com/office/powerpoint/2010/main" val="3709437184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11354"/>
            <a:ext cx="4876801" cy="6817310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37" y="1162755"/>
            <a:ext cx="7292363" cy="4758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666786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2667" y="2784"/>
            <a:ext cx="4944533" cy="6855216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089" y="0"/>
            <a:ext cx="5328356" cy="6848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711044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5000"/>
                    </a14:imgEffect>
                    <a14:imgEffect>
                      <a14:saturation sat="213000"/>
                    </a14:imgEffect>
                  </a14:imgLayer>
                </a14:imgProps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676" y="179844"/>
            <a:ext cx="5392502" cy="6570911"/>
          </a:xfrm>
        </p:spPr>
      </p:pic>
    </p:spTree>
    <p:extLst>
      <p:ext uri="{BB962C8B-B14F-4D97-AF65-F5344CB8AC3E}">
        <p14:creationId xmlns:p14="http://schemas.microsoft.com/office/powerpoint/2010/main" val="1646146215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89142"/>
            <a:ext cx="7698206" cy="5288844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0311" y="9128"/>
            <a:ext cx="4481689" cy="6848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101967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extLst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364089" y="324205"/>
            <a:ext cx="8418688" cy="20464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a-IR" sz="8800" dirty="0" smtClean="0">
                <a:ln w="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MT Extra" panose="05050102010205020202" pitchFamily="18" charset="2"/>
              </a:rPr>
              <a:t>بخش هجدهم</a:t>
            </a:r>
          </a:p>
          <a:p>
            <a:pPr marL="0" indent="0">
              <a:buNone/>
            </a:pPr>
            <a:r>
              <a:rPr lang="fa-IR" sz="5800" dirty="0" smtClean="0">
                <a:ln w="0"/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MT Extra" panose="05050102010205020202" pitchFamily="18" charset="2"/>
              </a:rPr>
              <a:t>گنبد دو پوسته پیوسته</a:t>
            </a:r>
            <a:endParaRPr lang="fa-IR" sz="5800" dirty="0">
              <a:ln w="0"/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MT Extra" panose="05050102010205020202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543002881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892800" cy="5012809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3911" y="2764611"/>
            <a:ext cx="7428089" cy="4093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056682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556" y="153323"/>
            <a:ext cx="10588978" cy="6607292"/>
          </a:xfrm>
        </p:spPr>
      </p:pic>
    </p:spTree>
    <p:extLst>
      <p:ext uri="{BB962C8B-B14F-4D97-AF65-F5344CB8AC3E}">
        <p14:creationId xmlns:p14="http://schemas.microsoft.com/office/powerpoint/2010/main" val="13749472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1555</TotalTime>
  <Words>168</Words>
  <Application>Microsoft Office PowerPoint</Application>
  <PresentationFormat>Widescreen</PresentationFormat>
  <Paragraphs>55</Paragraphs>
  <Slides>114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114</vt:i4>
      </vt:variant>
    </vt:vector>
  </HeadingPairs>
  <TitlesOfParts>
    <vt:vector size="120" baseType="lpstr">
      <vt:lpstr>Arial</vt:lpstr>
      <vt:lpstr>Calibri</vt:lpstr>
      <vt:lpstr>Calibri Light</vt:lpstr>
      <vt:lpstr>MT Extra</vt:lpstr>
      <vt:lpstr>Times New Roman</vt:lpstr>
      <vt:lpstr>Office Theme</vt:lpstr>
      <vt:lpstr>به نام یگانه معمار هستی بخش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به نام یگانه خالق هستی بخش</dc:title>
  <dc:creator>Dr.PC</dc:creator>
  <cp:lastModifiedBy>Windows User</cp:lastModifiedBy>
  <cp:revision>29</cp:revision>
  <dcterms:created xsi:type="dcterms:W3CDTF">2019-06-21T06:11:58Z</dcterms:created>
  <dcterms:modified xsi:type="dcterms:W3CDTF">2019-10-23T06:26:23Z</dcterms:modified>
</cp:coreProperties>
</file>