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8" r:id="rId20"/>
    <p:sldId id="284" r:id="rId21"/>
    <p:sldId id="285" r:id="rId22"/>
    <p:sldId id="286" r:id="rId23"/>
    <p:sldId id="287" r:id="rId24"/>
    <p:sldId id="275" r:id="rId25"/>
    <p:sldId id="274" r:id="rId26"/>
    <p:sldId id="276" r:id="rId27"/>
    <p:sldId id="277" r:id="rId28"/>
    <p:sldId id="279" r:id="rId29"/>
    <p:sldId id="280" r:id="rId30"/>
    <p:sldId id="288" r:id="rId31"/>
    <p:sldId id="281" r:id="rId32"/>
    <p:sldId id="282" r:id="rId33"/>
    <p:sldId id="283" r:id="rId34"/>
    <p:sldId id="289" r:id="rId35"/>
    <p:sldId id="290" r:id="rId36"/>
    <p:sldId id="291"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1" d="100"/>
          <a:sy n="71" d="100"/>
        </p:scale>
        <p:origin x="-113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BAB573-DAFC-4761-88FD-839C892ACB79}" type="datetimeFigureOut">
              <a:rPr lang="en-US" smtClean="0"/>
              <a:pPr/>
              <a:t>5/11/2013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BAB573-DAFC-4761-88FD-839C892ACB79}" type="datetimeFigureOut">
              <a:rPr lang="en-US" smtClean="0"/>
              <a:pPr/>
              <a:t>5/11/2013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BAB573-DAFC-4761-88FD-839C892ACB79}" type="datetimeFigureOut">
              <a:rPr lang="en-US" smtClean="0"/>
              <a:pPr/>
              <a:t>5/11/2013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BAB573-DAFC-4761-88FD-839C892ACB79}" type="datetimeFigureOut">
              <a:rPr lang="en-US" smtClean="0"/>
              <a:pPr/>
              <a:t>5/11/2013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BAB573-DAFC-4761-88FD-839C892ACB79}" type="datetimeFigureOut">
              <a:rPr lang="en-US" smtClean="0"/>
              <a:pPr/>
              <a:t>5/11/2013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BAB573-DAFC-4761-88FD-839C892ACB79}" type="datetimeFigureOut">
              <a:rPr lang="en-US" smtClean="0"/>
              <a:pPr/>
              <a:t>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BAB573-DAFC-4761-88FD-839C892ACB79}" type="datetimeFigureOut">
              <a:rPr lang="en-US" smtClean="0"/>
              <a:pPr/>
              <a:t>5/11/2013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BAB573-DAFC-4761-88FD-839C892ACB79}" type="datetimeFigureOut">
              <a:rPr lang="en-US" smtClean="0"/>
              <a:pPr/>
              <a:t>5/11/2013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AB573-DAFC-4761-88FD-839C892ACB79}" type="datetimeFigureOut">
              <a:rPr lang="en-US" smtClean="0"/>
              <a:pPr/>
              <a:t>5/11/2013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BAB573-DAFC-4761-88FD-839C892ACB79}" type="datetimeFigureOut">
              <a:rPr lang="en-US" smtClean="0"/>
              <a:pPr/>
              <a:t>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BAB573-DAFC-4761-88FD-839C892ACB79}" type="datetimeFigureOut">
              <a:rPr lang="en-US" smtClean="0"/>
              <a:pPr/>
              <a:t>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0401E-15A5-4599-8652-31AAC467A51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BAB573-DAFC-4761-88FD-839C892ACB79}" type="datetimeFigureOut">
              <a:rPr lang="en-US" smtClean="0"/>
              <a:pPr/>
              <a:t>5/11/2013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B0401E-15A5-4599-8652-31AAC467A51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www.ghavanin.ir/detail.asp?id=12100" TargetMode="External"/><Relationship Id="rId2" Type="http://schemas.openxmlformats.org/officeDocument/2006/relationships/hyperlink" Target="http://www.ghavanin.ir/detail.asp?id=7785"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81000"/>
            <a:ext cx="8686800" cy="4801314"/>
          </a:xfrm>
          <a:prstGeom prst="rect">
            <a:avLst/>
          </a:prstGeom>
          <a:noFill/>
        </p:spPr>
        <p:txBody>
          <a:bodyPr wrap="square" rtlCol="0">
            <a:spAutoFit/>
          </a:bodyPr>
          <a:lstStyle/>
          <a:p>
            <a:pPr algn="r" rtl="1"/>
            <a:r>
              <a:rPr lang="fa-IR" b="1" dirty="0" smtClean="0">
                <a:cs typeface="B Titr" pitchFamily="2" charset="-78"/>
              </a:rPr>
              <a:t>ﻗﺎﻧﻮن ﺑﻠﺪﯾﻪ</a:t>
            </a:r>
          </a:p>
          <a:p>
            <a:pPr algn="r" rtl="1"/>
            <a:r>
              <a:rPr lang="fa-IR" dirty="0" smtClean="0">
                <a:cs typeface="B Titr" pitchFamily="2" charset="-78"/>
              </a:rPr>
              <a:t>ﻣﺼﻮب ﻣﺠﻠﺲ ﺷﻮراي ﻣﻠﯽ 1286/3/11</a:t>
            </a:r>
          </a:p>
          <a:p>
            <a:pPr algn="r" rtl="1"/>
            <a:r>
              <a:rPr lang="fa-IR" dirty="0" smtClean="0">
                <a:cs typeface="B Titr" pitchFamily="2" charset="-78"/>
              </a:rPr>
              <a:t>ﻗﺎﻧﻮن ﺑﻠﺪﯾﻪ</a:t>
            </a:r>
          </a:p>
          <a:p>
            <a:pPr algn="r" rtl="1"/>
            <a:r>
              <a:rPr lang="fa-IR" dirty="0" smtClean="0">
                <a:cs typeface="B Titr" pitchFamily="2" charset="-78"/>
              </a:rPr>
              <a:t>ﻣﺼﻮب 20 - رﺑﯿﻊاﻟﺜﺎﻧﯽ 1325 ﻗﻤﺮي</a:t>
            </a:r>
            <a:r>
              <a:rPr lang="en-US" dirty="0" smtClean="0">
                <a:cs typeface="B Titr" pitchFamily="2" charset="-78"/>
              </a:rPr>
              <a:t> </a:t>
            </a:r>
            <a:r>
              <a:rPr lang="fa-IR" dirty="0" smtClean="0">
                <a:cs typeface="B Titr" pitchFamily="2" charset="-78"/>
              </a:rPr>
              <a:t> - در 108 ماده قانون</a:t>
            </a:r>
          </a:p>
          <a:p>
            <a:pPr algn="r" rtl="1"/>
            <a:r>
              <a:rPr lang="fa-IR" dirty="0" smtClean="0"/>
              <a:t>ﻓﺼﻞ اول - ﻗﻮاﻋﺪ ﮐﻠﯿﻪ</a:t>
            </a:r>
          </a:p>
          <a:p>
            <a:pPr algn="r" rtl="1"/>
            <a:r>
              <a:rPr lang="fa-IR" b="1" dirty="0" smtClean="0"/>
              <a:t>1 - ﻣﻘـﺼﻮد اﺻــﻠﯽ ﺗﺄﺳـﯿﺲ ﺑﻠﺪﯾـﻪ ﺣﻔـﻆ ﻣﻨـﺎﻓﻊ ﺷــﻬﺮﻫﺎ و اﯾﻔـﺎي ﺣــﻮاﺋﺞ اﻫـﺎﻟﯽ ﺷﻬﺮﻧﺸﯿﻦ اﺳﺖ.</a:t>
            </a:r>
          </a:p>
          <a:p>
            <a:pPr algn="r" rtl="1"/>
            <a:r>
              <a:rPr lang="fa-IR" b="1" dirty="0" smtClean="0"/>
              <a:t>2 - اﻣﻮر راﺟﻌﻪ ﺑﻪ ﺑﻠﺪﯾﻪ از ﻗﺮار ﺗﻔﺼﯿﻞ اﺳﺖ</a:t>
            </a:r>
          </a:p>
          <a:p>
            <a:pPr algn="r" rtl="1"/>
            <a:r>
              <a:rPr lang="fa-IR" b="1" dirty="0" smtClean="0"/>
              <a:t>(اوﻻً) اداره ﮐﺮدن آن ﭼﻪ اﻫﺎﻟﯽ ﺷﻬﺮ ﺑﺮاي اﺻﻼح اﻣـﻮر ﺑﻠﺪﯾـﻪ ﺑـﻪ ﻣﻮﺟـﺐ ﻗـﺎﻧﻮن ﻣﯽدﻫﻨﺪ</a:t>
            </a:r>
          </a:p>
          <a:p>
            <a:pPr algn="r" rtl="1"/>
            <a:r>
              <a:rPr lang="fa-IR" b="1" dirty="0" smtClean="0"/>
              <a:t>(ﺛﺎﻧﯿﺎً) اداره ﮐﺮدن اﻣﻮال ﻣﻨﻘﻮﻟﻪ و ﻏﯿﺮ ﻣﻨﻘﻮﻟﻪ و ﺳـﺮﻣﺎﯾﻪﻫـﺎﯾﯽ ﮐـﻪ ﻣﺘﻌﻠـﻖ ﺑـﻪ ﺷـﻬﺮ اﺳﺖ</a:t>
            </a:r>
          </a:p>
          <a:p>
            <a:pPr algn="r" rtl="1"/>
            <a:r>
              <a:rPr lang="fa-IR" b="1" dirty="0" smtClean="0"/>
              <a:t>(ﺛﺎﻟﺜﺎً) ﻣﺮاﻗﺒﺖ در ﻋﺪم ﻗﺤﻄﯽ آذوﻗﻪ ﺷﻬﺮ ﺑﻪ وﺳﺎﺋﻞ ﻣﻤﮑﻨﻪ</a:t>
            </a:r>
          </a:p>
          <a:p>
            <a:pPr algn="r" rtl="1"/>
            <a:r>
              <a:rPr lang="fa-IR" b="1" dirty="0" smtClean="0"/>
              <a:t>(راﺑﻌﺎً) ﺳﺎﺧﺘﻦ و ﭘـﺎك ﻧﮕﺎﻫﺪاﺷـﺘﻦ ﮐﻮﭼـﻪﻫـﺎ و ﻣﯿـﺪاﻧﻬﺎ و ﺧﯿﺎﺑﺎﻧﻬـﺎ از ﭘﯿـﺎدهرو و ﮐﺎﻟﺴﮑﻪرو و ﺑﺎﻏﻬﺎي ﻋﻤﻮﻣﯽ و ﻣﺠﺎري ﻣﯿﺎه و زﯾـﺮ آﺑﻬـﺎ و ﭘﻠﻬـﺎ و ﻣﻌـﺎﺑﺮ وﻏﯿـﺮه و ﻫﻤﭽﻨﺎن روﺷﻦ ﮐﺮدن ﺷﻬﺮ و ﺗﻘﺴﯿﻢ آﺑﻬﺎي ﺷـﻬﺮي و ﻣﺮاﻗﺒـﺖ در ﺗﻨﻘﯿـﻪ ﻗﻨـﻮات و ﭘﺎﮐﯿﺰﮔﯽ ﺣﻤﺎﻣﻬﺎ</a:t>
            </a:r>
          </a:p>
          <a:p>
            <a:pPr algn="r" rtl="1"/>
            <a:r>
              <a:rPr lang="fa-IR" b="1" dirty="0" smtClean="0"/>
              <a:t>(ﺧﺎﻣـــﺴﺎً) ﻣﺮاﻗﺒـــﺖ در رﻓـــﻊ ﺗﮑـــﺪي و ﺗﺄﺳـــﯿﺲ داراﻟﻤـــﺴﺎﮐﯿﻦ و داراﻟﻌﺠـــﺰه و ﻣﺮﯾﻀﺨﺎﻧﻪﻫﺎ و اﻣﺜﺎل آن</a:t>
            </a:r>
          </a:p>
          <a:p>
            <a:pPr algn="r" rtl="1"/>
            <a:r>
              <a:rPr lang="fa-IR" b="1" dirty="0" smtClean="0"/>
              <a:t>(ﺳﺎدﺳـﺎً) ﻣﻌﺎوﻧـﺖ در اﻗـﺪاﻣﺎت ﺣﻔـﻆاﻟـﺼﺤﻪ و ﺣﻔـﻆ دواب و ﺣــﺸﻢ و ﺗﺄﺳـﯿﺲ دواﺧﺎﻧﻪﻫﺎ و اﻣﺜﺎل آن</a:t>
            </a:r>
          </a:p>
          <a:p>
            <a:pPr algn="r" rtl="1"/>
            <a:r>
              <a:rPr lang="fa-IR" b="1" dirty="0" smtClean="0"/>
              <a:t>(ﺳﺎﺑﻌﺎً) ﻣﻮاﻇﺒﺖ در اﯾﻦ ﮐـﻪ ﻣﻌـﺎﺑﺮ ﺷـﻬﺮي ﻣﻮاﻓـﻖ ﻧﻘـﺸﻪ ﻣﻌﯿﻨـﯽ ﺑﺎﺷـﺪ و اﻗـﺪاﻣﺎت ﻣﻘﺘﻀﯿﻪ ﺑﺮ ﺿﺪ ﺣﺮﯾﻖ و ﺳﺎﯾﺮ ﺑﻠﯿﺎت ﺳﻤﺎوي و ارﺿﯽ ﺑﻪ ﻋﻤﻞ آﯾﺪ</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228600"/>
            <a:ext cx="8839200" cy="5035353"/>
          </a:xfrm>
          <a:prstGeom prst="rect">
            <a:avLst/>
          </a:prstGeom>
          <a:noFill/>
        </p:spPr>
        <p:txBody>
          <a:bodyPr wrap="square" rtlCol="0">
            <a:spAutoFit/>
          </a:bodyPr>
          <a:lstStyle/>
          <a:p>
            <a:pPr algn="r" rtl="1">
              <a:lnSpc>
                <a:spcPct val="150000"/>
              </a:lnSpc>
            </a:pPr>
            <a:r>
              <a:rPr lang="ar-SA" dirty="0"/>
              <a:t>‌تبصره 1 - ‌تعیین تکلیف اموال مطالعاتی ، تقلبی و جعلی از نظر امحاء، نگهداری </a:t>
            </a:r>
            <a:r>
              <a:rPr lang="ar-SA" dirty="0" smtClean="0"/>
              <a:t>یا</a:t>
            </a:r>
            <a:r>
              <a:rPr lang="fa-IR" dirty="0" smtClean="0"/>
              <a:t> </a:t>
            </a:r>
            <a:r>
              <a:rPr lang="ar-SA" dirty="0" smtClean="0"/>
              <a:t>واگذاری </a:t>
            </a:r>
            <a:r>
              <a:rPr lang="ar-SA" dirty="0"/>
              <a:t>بلاعوض و‌فروش اموال مطالعاتی بر عهده بالاترین مقام دستگاه اجرایی </a:t>
            </a:r>
            <a:r>
              <a:rPr lang="ar-SA" dirty="0" smtClean="0"/>
              <a:t>خواهد</a:t>
            </a:r>
            <a:r>
              <a:rPr lang="fa-IR" dirty="0" smtClean="0"/>
              <a:t> </a:t>
            </a:r>
            <a:r>
              <a:rPr lang="ar-SA" dirty="0" smtClean="0"/>
              <a:t>بود</a:t>
            </a:r>
            <a:r>
              <a:rPr lang="en-US" dirty="0"/>
              <a:t>.</a:t>
            </a:r>
            <a:br>
              <a:rPr lang="en-US" dirty="0"/>
            </a:br>
            <a:r>
              <a:rPr lang="ar-SA" dirty="0"/>
              <a:t>‌تبصره 2 - ‌آثار متعلق به مشاهیر تاریخی فرهنگی و هنری و همچنین آثار </a:t>
            </a:r>
            <a:r>
              <a:rPr lang="ar-SA" dirty="0" smtClean="0"/>
              <a:t>نشانگر</a:t>
            </a:r>
            <a:r>
              <a:rPr lang="fa-IR" dirty="0" smtClean="0"/>
              <a:t> </a:t>
            </a:r>
            <a:r>
              <a:rPr lang="ar-SA" dirty="0" smtClean="0"/>
              <a:t>رویدادهای </a:t>
            </a:r>
            <a:r>
              <a:rPr lang="ar-SA" dirty="0"/>
              <a:t>مهم تاریخی‌معاصر و همچنین آن دسته از آثار فرهنگی و هنری معاصر </a:t>
            </a:r>
            <a:r>
              <a:rPr lang="ar-SA" dirty="0" smtClean="0"/>
              <a:t>که</a:t>
            </a:r>
            <a:r>
              <a:rPr lang="fa-IR" dirty="0" smtClean="0"/>
              <a:t> </a:t>
            </a:r>
            <a:r>
              <a:rPr lang="ar-SA" dirty="0" smtClean="0"/>
              <a:t>برابر </a:t>
            </a:r>
            <a:r>
              <a:rPr lang="ar-SA" dirty="0"/>
              <a:t>دستورالعمل موضوع این آیین نامه درجه یک یا‌درجه دو تشخیص داده شود، صرف </a:t>
            </a:r>
            <a:r>
              <a:rPr lang="ar-SA" dirty="0" smtClean="0"/>
              <a:t>نظر</a:t>
            </a:r>
            <a:r>
              <a:rPr lang="fa-IR" dirty="0" smtClean="0"/>
              <a:t> </a:t>
            </a:r>
            <a:r>
              <a:rPr lang="ar-SA" dirty="0" smtClean="0"/>
              <a:t>از </a:t>
            </a:r>
            <a:r>
              <a:rPr lang="ar-SA" dirty="0"/>
              <a:t>قدمت آن، مشمول مقررات این آیین نامه خواهد بود</a:t>
            </a:r>
            <a:r>
              <a:rPr lang="en-US" dirty="0"/>
              <a:t>.</a:t>
            </a:r>
            <a:br>
              <a:rPr lang="en-US" dirty="0"/>
            </a:br>
            <a:r>
              <a:rPr lang="ar-SA" dirty="0"/>
              <a:t>‌ماده 2 - ‌مجموعه اموال فرهنگی تاریخی یا هنری به اموالی اطلاق می شود که </a:t>
            </a:r>
            <a:r>
              <a:rPr lang="ar-SA" dirty="0" smtClean="0"/>
              <a:t>علاوه</a:t>
            </a:r>
            <a:r>
              <a:rPr lang="fa-IR" dirty="0" smtClean="0"/>
              <a:t> </a:t>
            </a:r>
            <a:r>
              <a:rPr lang="ar-SA" dirty="0" smtClean="0"/>
              <a:t>بر </a:t>
            </a:r>
            <a:r>
              <a:rPr lang="ar-SA" dirty="0"/>
              <a:t>ارزش فرهنگی‌تاریخی و هنری هر یک از آثار تشکیل دهنده آن، اجتماع آنها </a:t>
            </a:r>
            <a:r>
              <a:rPr lang="ar-SA" dirty="0" smtClean="0"/>
              <a:t>هویتی</a:t>
            </a:r>
            <a:r>
              <a:rPr lang="fa-IR" dirty="0" smtClean="0"/>
              <a:t> </a:t>
            </a:r>
            <a:r>
              <a:rPr lang="ar-SA" dirty="0" smtClean="0"/>
              <a:t>مستقل </a:t>
            </a:r>
            <a:r>
              <a:rPr lang="ar-SA" dirty="0"/>
              <a:t>ایجاد و ارزش و حیثیتی مضاعف به‌وجود آورد</a:t>
            </a:r>
            <a:r>
              <a:rPr lang="en-US" dirty="0"/>
              <a:t>.</a:t>
            </a:r>
            <a:br>
              <a:rPr lang="en-US" dirty="0"/>
            </a:br>
            <a:r>
              <a:rPr lang="ar-SA" dirty="0"/>
              <a:t>‌ماده 3 - ‌کلیه اموال فرهنگی تاریخی و هنری دولتی که در اختیار وزارتخانه ها </a:t>
            </a:r>
            <a:r>
              <a:rPr lang="ar-SA" dirty="0" smtClean="0"/>
              <a:t>و</a:t>
            </a:r>
            <a:r>
              <a:rPr lang="fa-IR" dirty="0" smtClean="0"/>
              <a:t> </a:t>
            </a:r>
            <a:r>
              <a:rPr lang="ar-SA" dirty="0" smtClean="0"/>
              <a:t>سازمانها </a:t>
            </a:r>
            <a:r>
              <a:rPr lang="ar-SA" dirty="0"/>
              <a:t>و موسسات دولتی و‌عمومی غیر دولتی و دستگاهها و موسسات آموزش عالی </a:t>
            </a:r>
            <a:r>
              <a:rPr lang="ar-SA" dirty="0" smtClean="0"/>
              <a:t>و</a:t>
            </a:r>
            <a:r>
              <a:rPr lang="fa-IR" dirty="0" smtClean="0"/>
              <a:t> </a:t>
            </a:r>
            <a:r>
              <a:rPr lang="ar-SA" dirty="0" smtClean="0"/>
              <a:t>پژوهشی </a:t>
            </a:r>
            <a:r>
              <a:rPr lang="ar-SA" dirty="0"/>
              <a:t>است، براساس فرمها و دفاتر مندرج در این‌آیین نامه توسط دستگاه دارنده </a:t>
            </a:r>
            <a:r>
              <a:rPr lang="ar-SA" dirty="0" smtClean="0"/>
              <a:t>ثبت</a:t>
            </a:r>
            <a:r>
              <a:rPr lang="fa-IR" dirty="0" smtClean="0"/>
              <a:t> </a:t>
            </a:r>
            <a:r>
              <a:rPr lang="ar-SA" dirty="0" smtClean="0"/>
              <a:t>و </a:t>
            </a:r>
            <a:r>
              <a:rPr lang="ar-SA" dirty="0"/>
              <a:t>یک نسخه از آنها به سازمان میراث فرهنگی کشور و وزارت امور اقتصادی و‌دارایی</a:t>
            </a:r>
            <a:r>
              <a:rPr lang="en-US" dirty="0"/>
              <a:t/>
            </a:r>
            <a:br>
              <a:rPr lang="en-US" dirty="0"/>
            </a:br>
            <a:r>
              <a:rPr lang="ar-SA" dirty="0"/>
              <a:t>ارسال خواهد شد</a:t>
            </a:r>
            <a:r>
              <a:rPr lang="en-US" dirty="0"/>
              <a:t>.</a:t>
            </a:r>
            <a:br>
              <a:rPr lang="en-US" dirty="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304800"/>
            <a:ext cx="8839200" cy="5864554"/>
          </a:xfrm>
          <a:prstGeom prst="rect">
            <a:avLst/>
          </a:prstGeom>
          <a:noFill/>
        </p:spPr>
        <p:txBody>
          <a:bodyPr wrap="square" rtlCol="0">
            <a:spAutoFit/>
          </a:bodyPr>
          <a:lstStyle/>
          <a:p>
            <a:pPr algn="r" rtl="1">
              <a:lnSpc>
                <a:spcPct val="150000"/>
              </a:lnSpc>
            </a:pPr>
            <a:r>
              <a:rPr lang="ar-SA" dirty="0"/>
              <a:t>عدم انجام مفاد این ماده ، موجب پیگرد قانونی خواهد بود</a:t>
            </a:r>
            <a:r>
              <a:rPr lang="en-US" dirty="0"/>
              <a:t>.</a:t>
            </a:r>
            <a:br>
              <a:rPr lang="en-US" dirty="0"/>
            </a:br>
            <a:r>
              <a:rPr lang="ar-SA" dirty="0"/>
              <a:t>‌تبصره 1 - ‌اموال فرهنگی تاریخی حاصل از حفاریهای علمی باستانشاسی حداکثر یک </a:t>
            </a:r>
            <a:r>
              <a:rPr lang="ar-SA" dirty="0" smtClean="0"/>
              <a:t>ماه</a:t>
            </a:r>
            <a:r>
              <a:rPr lang="fa-IR" dirty="0" smtClean="0"/>
              <a:t> </a:t>
            </a:r>
            <a:r>
              <a:rPr lang="ar-SA" dirty="0" smtClean="0"/>
              <a:t>بعد </a:t>
            </a:r>
            <a:r>
              <a:rPr lang="ar-SA" dirty="0"/>
              <a:t>از پایان فصل‌حفاری ، به واحد اداری ذیربط تحویل و مفاد این آیین نامه در </a:t>
            </a:r>
            <a:r>
              <a:rPr lang="ar-SA" dirty="0" smtClean="0"/>
              <a:t>مورد</a:t>
            </a:r>
            <a:r>
              <a:rPr lang="fa-IR" dirty="0" smtClean="0"/>
              <a:t> </a:t>
            </a:r>
            <a:r>
              <a:rPr lang="ar-SA" dirty="0" smtClean="0"/>
              <a:t>آنها </a:t>
            </a:r>
            <a:r>
              <a:rPr lang="ar-SA" dirty="0"/>
              <a:t>اعمال خواهد شد</a:t>
            </a:r>
            <a:r>
              <a:rPr lang="en-US" dirty="0"/>
              <a:t>.</a:t>
            </a:r>
            <a:br>
              <a:rPr lang="en-US" dirty="0"/>
            </a:br>
            <a:r>
              <a:rPr lang="ar-SA" dirty="0"/>
              <a:t>‌تبصره 2 - ‌در مورد اموالی که به حکم مراجع ذیصلاح و تا صدور رای قطعی توقیف </a:t>
            </a:r>
            <a:r>
              <a:rPr lang="ar-SA" dirty="0" smtClean="0"/>
              <a:t>می</a:t>
            </a:r>
            <a:r>
              <a:rPr lang="fa-IR" dirty="0" smtClean="0"/>
              <a:t> </a:t>
            </a:r>
            <a:r>
              <a:rPr lang="ar-SA" dirty="0" smtClean="0"/>
              <a:t>شوند</a:t>
            </a:r>
            <a:r>
              <a:rPr lang="ar-SA" dirty="0"/>
              <a:t>، بر اساس بند(9 ) ماده (3) قانون اساسنامه سازمان میراث فرهنگی کشور و </a:t>
            </a:r>
            <a:r>
              <a:rPr lang="ar-SA" dirty="0" smtClean="0"/>
              <a:t>آیین</a:t>
            </a:r>
            <a:r>
              <a:rPr lang="fa-IR" dirty="0" smtClean="0"/>
              <a:t> </a:t>
            </a:r>
            <a:r>
              <a:rPr lang="ar-SA" dirty="0" smtClean="0"/>
              <a:t>نامه </a:t>
            </a:r>
            <a:r>
              <a:rPr lang="ar-SA" dirty="0"/>
              <a:t>اجرایی آن اقدام خواهد شد</a:t>
            </a:r>
            <a:r>
              <a:rPr lang="en-US" dirty="0"/>
              <a:t>.</a:t>
            </a:r>
            <a:br>
              <a:rPr lang="en-US" dirty="0"/>
            </a:br>
            <a:r>
              <a:rPr lang="ar-SA" dirty="0"/>
              <a:t>‌تبصره 3 - ‌اموال فرهنگی تاریخی و هنری در اختیار شرکتهای دولتی ، نهادهای </a:t>
            </a:r>
            <a:r>
              <a:rPr lang="ar-SA" dirty="0" smtClean="0"/>
              <a:t>عمومی</a:t>
            </a:r>
            <a:r>
              <a:rPr lang="fa-IR" dirty="0" smtClean="0"/>
              <a:t> </a:t>
            </a:r>
            <a:r>
              <a:rPr lang="ar-SA" dirty="0" smtClean="0"/>
              <a:t>غیر </a:t>
            </a:r>
            <a:r>
              <a:rPr lang="ar-SA" dirty="0"/>
              <a:t>دولتی و‌شرکتهایی که شمول قانون بر آنها مستلزم ذکر نام است نیز مشمول </a:t>
            </a:r>
            <a:r>
              <a:rPr lang="ar-SA" dirty="0" smtClean="0"/>
              <a:t>این</a:t>
            </a:r>
            <a:r>
              <a:rPr lang="fa-IR" dirty="0" smtClean="0"/>
              <a:t> </a:t>
            </a:r>
            <a:r>
              <a:rPr lang="ar-SA" dirty="0" smtClean="0"/>
              <a:t>آیین </a:t>
            </a:r>
            <a:r>
              <a:rPr lang="ar-SA" dirty="0"/>
              <a:t>نامه هستند</a:t>
            </a:r>
            <a:r>
              <a:rPr lang="en-US" dirty="0"/>
              <a:t>.</a:t>
            </a:r>
            <a:br>
              <a:rPr lang="en-US" dirty="0"/>
            </a:br>
            <a:r>
              <a:rPr lang="ar-SA" dirty="0"/>
              <a:t>‌تبصره 4 - ‌تکالیف مقرر در این آیین نامه درمورد اموال موضوع تبصره ذیل ماده </a:t>
            </a:r>
            <a:r>
              <a:rPr lang="ar-SA" dirty="0" smtClean="0"/>
              <a:t>یک</a:t>
            </a:r>
            <a:r>
              <a:rPr lang="fa-IR" dirty="0" smtClean="0"/>
              <a:t> </a:t>
            </a:r>
            <a:r>
              <a:rPr lang="ar-SA" dirty="0" smtClean="0"/>
              <a:t>توسط </a:t>
            </a:r>
            <a:r>
              <a:rPr lang="ar-SA" dirty="0"/>
              <a:t>سازمان حفاظت‌محیط زیست انجام شده و سازمان مذکور مسئولیت های قانونی </a:t>
            </a:r>
            <a:r>
              <a:rPr lang="ar-SA" dirty="0" smtClean="0"/>
              <a:t>مربوط</a:t>
            </a:r>
            <a:r>
              <a:rPr lang="fa-IR" dirty="0" smtClean="0"/>
              <a:t> </a:t>
            </a:r>
            <a:r>
              <a:rPr lang="ar-SA" dirty="0" smtClean="0"/>
              <a:t>را </a:t>
            </a:r>
            <a:r>
              <a:rPr lang="ar-SA" dirty="0"/>
              <a:t>برعهده دارد</a:t>
            </a:r>
            <a:r>
              <a:rPr lang="en-US" dirty="0"/>
              <a:t>.</a:t>
            </a:r>
            <a:br>
              <a:rPr lang="en-US" dirty="0"/>
            </a:br>
            <a:r>
              <a:rPr lang="ar-SA" dirty="0"/>
              <a:t>‌ماده 4 - ‌دستگاههای مشمول این آیین نامه بر اساس دستورالعملهای صادره شده از </a:t>
            </a:r>
            <a:r>
              <a:rPr lang="ar-SA" dirty="0" smtClean="0"/>
              <a:t>سوی</a:t>
            </a:r>
            <a:r>
              <a:rPr lang="fa-IR" dirty="0" smtClean="0"/>
              <a:t> </a:t>
            </a:r>
            <a:r>
              <a:rPr lang="ar-SA" dirty="0" smtClean="0"/>
              <a:t>سازمان </a:t>
            </a:r>
            <a:r>
              <a:rPr lang="ar-SA" dirty="0"/>
              <a:t>میراث‌فرهنگی کشور ، نسبت به مرمت ، حفاظت ، پژوهش ، معرفی و </a:t>
            </a:r>
            <a:r>
              <a:rPr lang="ar-SA" dirty="0" smtClean="0"/>
              <a:t>ساماندهی</a:t>
            </a:r>
            <a:r>
              <a:rPr lang="fa-IR" dirty="0" smtClean="0"/>
              <a:t> </a:t>
            </a:r>
            <a:r>
              <a:rPr lang="ar-SA" dirty="0" smtClean="0"/>
              <a:t>اطلاعاتی </a:t>
            </a:r>
            <a:r>
              <a:rPr lang="ar-SA" dirty="0"/>
              <a:t>و کالبدی اموال تاریخی ،‌فرهنگی و هنری در اختیار خود اقدام خواهند کرد</a:t>
            </a:r>
            <a:r>
              <a:rPr lang="en-US" dirty="0"/>
              <a:t>.</a:t>
            </a:r>
            <a:br>
              <a:rPr lang="en-US" dirty="0"/>
            </a:br>
            <a:r>
              <a:rPr lang="ar-SA" dirty="0"/>
              <a:t>‌ماده 5 - ‌سازمان میراث فرهنگی کشور مکلف است اقدامات اضطراری حفاظتی و مرمتی </a:t>
            </a:r>
            <a:r>
              <a:rPr lang="ar-SA" dirty="0" smtClean="0"/>
              <a:t>را</a:t>
            </a:r>
            <a:r>
              <a:rPr lang="fa-IR" dirty="0" smtClean="0"/>
              <a:t> </a:t>
            </a:r>
            <a:r>
              <a:rPr lang="ar-SA" dirty="0" smtClean="0"/>
              <a:t>تعیین </a:t>
            </a:r>
            <a:r>
              <a:rPr lang="ar-SA" dirty="0"/>
              <a:t>و به‌دستگاه ذیربط ابلاغ و دستگاه اجرایی ذیربط مکلف است براساس </a:t>
            </a:r>
            <a:r>
              <a:rPr lang="ar-SA" dirty="0" smtClean="0"/>
              <a:t>نظرات</a:t>
            </a:r>
            <a:r>
              <a:rPr lang="fa-IR" dirty="0" smtClean="0"/>
              <a:t> </a:t>
            </a:r>
            <a:r>
              <a:rPr lang="ar-SA" dirty="0" smtClean="0"/>
              <a:t>سازمان </a:t>
            </a:r>
            <a:r>
              <a:rPr lang="ar-SA" dirty="0"/>
              <a:t>اقدام نماید</a:t>
            </a:r>
            <a:r>
              <a:rPr lang="en-US"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200" y="152400"/>
            <a:ext cx="8915400" cy="5864554"/>
          </a:xfrm>
          <a:prstGeom prst="rect">
            <a:avLst/>
          </a:prstGeom>
          <a:noFill/>
        </p:spPr>
        <p:txBody>
          <a:bodyPr wrap="square" rtlCol="0">
            <a:spAutoFit/>
          </a:bodyPr>
          <a:lstStyle/>
          <a:p>
            <a:pPr algn="r" rtl="1">
              <a:lnSpc>
                <a:spcPct val="150000"/>
              </a:lnSpc>
            </a:pPr>
            <a:r>
              <a:rPr lang="ar-SA" dirty="0"/>
              <a:t>‌ماده 6 - ‌حفاظت و حراست از اموال موضوع این آیین نامه بر عهده دستگاه </a:t>
            </a:r>
            <a:r>
              <a:rPr lang="ar-SA" dirty="0" smtClean="0"/>
              <a:t>دارنده</a:t>
            </a:r>
            <a:r>
              <a:rPr lang="fa-IR" dirty="0" smtClean="0"/>
              <a:t> </a:t>
            </a:r>
            <a:r>
              <a:rPr lang="ar-SA" dirty="0" smtClean="0"/>
              <a:t>اموال </a:t>
            </a:r>
            <a:r>
              <a:rPr lang="ar-SA" dirty="0"/>
              <a:t>و نگهداری حساب‌آنها بر عهده وزارت امور اقتصادی و دارایی خواهد بود</a:t>
            </a:r>
            <a:r>
              <a:rPr lang="en-US" dirty="0"/>
              <a:t>.</a:t>
            </a:r>
            <a:br>
              <a:rPr lang="en-US" dirty="0"/>
            </a:br>
            <a:r>
              <a:rPr lang="ar-SA" dirty="0"/>
              <a:t>‌تبصره - ‌در صورتی که اموال موضوع این آیین نامه به دلیل شرایط فیزیکی یا </a:t>
            </a:r>
            <a:r>
              <a:rPr lang="ar-SA" dirty="0" smtClean="0"/>
              <a:t>شیمیایی</a:t>
            </a:r>
            <a:r>
              <a:rPr lang="fa-IR" dirty="0" smtClean="0"/>
              <a:t> </a:t>
            </a:r>
            <a:r>
              <a:rPr lang="ar-SA" dirty="0" smtClean="0"/>
              <a:t>خود </a:t>
            </a:r>
            <a:r>
              <a:rPr lang="ar-SA" dirty="0"/>
              <a:t>اثر و یا در جریان‌مرمت به دلایل فنی از بین برود، اموال یاد شده پس از </a:t>
            </a:r>
            <a:r>
              <a:rPr lang="ar-SA" dirty="0" smtClean="0"/>
              <a:t>تایید</a:t>
            </a:r>
            <a:r>
              <a:rPr lang="fa-IR" dirty="0" smtClean="0"/>
              <a:t> </a:t>
            </a:r>
            <a:r>
              <a:rPr lang="ar-SA" dirty="0" smtClean="0"/>
              <a:t>سازمان </a:t>
            </a:r>
            <a:r>
              <a:rPr lang="ar-SA" dirty="0"/>
              <a:t>میراث فرهنگی کشور و با رعایت مقررات مربوط‌از فهرست اموال دولتی </a:t>
            </a:r>
            <a:r>
              <a:rPr lang="ar-SA" dirty="0" smtClean="0"/>
              <a:t>خارج</a:t>
            </a:r>
            <a:r>
              <a:rPr lang="fa-IR" dirty="0" smtClean="0"/>
              <a:t> </a:t>
            </a:r>
            <a:r>
              <a:rPr lang="ar-SA" dirty="0" smtClean="0"/>
              <a:t>خواهد </a:t>
            </a:r>
            <a:r>
              <a:rPr lang="ar-SA" dirty="0"/>
              <a:t>شد</a:t>
            </a:r>
            <a:r>
              <a:rPr lang="en-US" dirty="0"/>
              <a:t>.</a:t>
            </a:r>
            <a:br>
              <a:rPr lang="en-US" dirty="0"/>
            </a:br>
            <a:r>
              <a:rPr lang="ar-SA" dirty="0"/>
              <a:t>‌ماده 7 - ‌طبقه بندی ارزشی اموال فرهنگی تاریخی و هنری مشمول این آیین نامه</a:t>
            </a:r>
            <a:r>
              <a:rPr lang="en-US" dirty="0"/>
              <a:t> </a:t>
            </a:r>
            <a:r>
              <a:rPr lang="en-US" dirty="0" smtClean="0"/>
              <a:t>(</a:t>
            </a:r>
            <a:r>
              <a:rPr lang="ar-SA" dirty="0" smtClean="0"/>
              <a:t>آثار </a:t>
            </a:r>
            <a:r>
              <a:rPr lang="ar-SA" dirty="0"/>
              <a:t>درجه یک درجه دو‌درجه سه مطالعاتی ) مطابق دستورالعملی خواهد بود که </a:t>
            </a:r>
            <a:r>
              <a:rPr lang="ar-SA" dirty="0" smtClean="0"/>
              <a:t>توسط</a:t>
            </a:r>
            <a:r>
              <a:rPr lang="fa-IR" dirty="0" smtClean="0"/>
              <a:t> </a:t>
            </a:r>
            <a:r>
              <a:rPr lang="ar-SA" dirty="0" smtClean="0"/>
              <a:t>سازمان </a:t>
            </a:r>
            <a:r>
              <a:rPr lang="ar-SA" dirty="0"/>
              <a:t>میراث فرهنگی کشور تهیه و ابلاغ خواهد‌شد</a:t>
            </a:r>
            <a:r>
              <a:rPr lang="en-US" dirty="0"/>
              <a:t>.</a:t>
            </a:r>
            <a:br>
              <a:rPr lang="en-US" dirty="0"/>
            </a:br>
            <a:r>
              <a:rPr lang="ar-SA" dirty="0"/>
              <a:t>‌نتایج حاصل از اجرای طرح مذکور پس از تصویب سازمان میراث فرهنگی کشور لازم </a:t>
            </a:r>
            <a:r>
              <a:rPr lang="ar-SA" dirty="0" smtClean="0"/>
              <a:t>الاجرا</a:t>
            </a:r>
            <a:r>
              <a:rPr lang="fa-IR" dirty="0" smtClean="0"/>
              <a:t> </a:t>
            </a:r>
            <a:r>
              <a:rPr lang="ar-SA" dirty="0" smtClean="0"/>
              <a:t>خواهد </a:t>
            </a:r>
            <a:r>
              <a:rPr lang="ar-SA" dirty="0"/>
              <a:t>بود</a:t>
            </a:r>
            <a:r>
              <a:rPr lang="en-US" dirty="0"/>
              <a:t>.</a:t>
            </a:r>
            <a:br>
              <a:rPr lang="en-US" dirty="0"/>
            </a:br>
            <a:r>
              <a:rPr lang="ar-SA" dirty="0"/>
              <a:t>‌تبصره - ‌کلیه اموال فرهنگی - تاریخی و هنری از نظر اجرای مفاد این آیین نامه </a:t>
            </a:r>
            <a:r>
              <a:rPr lang="ar-SA" dirty="0" smtClean="0"/>
              <a:t>تا</a:t>
            </a:r>
            <a:r>
              <a:rPr lang="fa-IR" dirty="0" smtClean="0"/>
              <a:t> </a:t>
            </a:r>
            <a:r>
              <a:rPr lang="ar-SA" dirty="0" smtClean="0"/>
              <a:t>انجام </a:t>
            </a:r>
            <a:r>
              <a:rPr lang="ar-SA" dirty="0"/>
              <a:t>طرح طبقه بندی‌ارزش فرهنگی تاریخی آنها ، در حکم آثار درجه دو و برای </a:t>
            </a:r>
            <a:r>
              <a:rPr lang="ar-SA" dirty="0" smtClean="0"/>
              <a:t>اجرای</a:t>
            </a:r>
            <a:r>
              <a:rPr lang="fa-IR" dirty="0" smtClean="0"/>
              <a:t> </a:t>
            </a:r>
            <a:r>
              <a:rPr lang="ar-SA" dirty="0" smtClean="0"/>
              <a:t>مفاد </a:t>
            </a:r>
            <a:r>
              <a:rPr lang="ar-SA" dirty="0"/>
              <a:t>ماده بیست این آیین نامه در حکم آثار درجه‌سه محسوب می شوند</a:t>
            </a:r>
            <a:r>
              <a:rPr lang="en-US" dirty="0"/>
              <a:t>.</a:t>
            </a:r>
            <a:br>
              <a:rPr lang="en-US" dirty="0"/>
            </a:br>
            <a:r>
              <a:rPr lang="ar-SA" dirty="0"/>
              <a:t>‌ماده 8 - ‌سازمان میراث فرهنگی کشور موظف است دستورالعمل ساماندهی اطلاعاتی </a:t>
            </a:r>
            <a:r>
              <a:rPr lang="ar-SA" dirty="0" smtClean="0"/>
              <a:t>اموال</a:t>
            </a:r>
            <a:r>
              <a:rPr lang="fa-IR" dirty="0" smtClean="0"/>
              <a:t> </a:t>
            </a:r>
            <a:r>
              <a:rPr lang="ar-SA" dirty="0" smtClean="0"/>
              <a:t>موضوع </a:t>
            </a:r>
            <a:r>
              <a:rPr lang="ar-SA" dirty="0"/>
              <a:t>این‌آیین نامه را به منظور تولید و ثبت اطلاعات پژوهشی ، حفاظتی ، کالبدی </a:t>
            </a:r>
            <a:r>
              <a:rPr lang="ar-SA" dirty="0" smtClean="0"/>
              <a:t>،</a:t>
            </a:r>
            <a:r>
              <a:rPr lang="fa-IR" dirty="0" smtClean="0"/>
              <a:t> </a:t>
            </a:r>
            <a:r>
              <a:rPr lang="ar-SA" dirty="0" smtClean="0"/>
              <a:t>مرمتی </a:t>
            </a:r>
            <a:r>
              <a:rPr lang="ar-SA" dirty="0"/>
              <a:t>و اموالی هر اثر در قالب شناسنامه‌عمومی و تخصصی ، تدوین و به </a:t>
            </a:r>
            <a:r>
              <a:rPr lang="ar-SA" dirty="0" smtClean="0"/>
              <a:t>دستگاههای</a:t>
            </a:r>
            <a:r>
              <a:rPr lang="fa-IR" dirty="0" smtClean="0"/>
              <a:t> </a:t>
            </a:r>
            <a:r>
              <a:rPr lang="ar-SA" dirty="0" smtClean="0"/>
              <a:t>ذیربط </a:t>
            </a:r>
            <a:r>
              <a:rPr lang="ar-SA" dirty="0"/>
              <a:t>جهت اجرا ابلاغ نماید</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228600"/>
            <a:ext cx="8686800" cy="6280053"/>
          </a:xfrm>
          <a:prstGeom prst="rect">
            <a:avLst/>
          </a:prstGeom>
          <a:noFill/>
        </p:spPr>
        <p:txBody>
          <a:bodyPr wrap="square" rtlCol="0">
            <a:spAutoFit/>
          </a:bodyPr>
          <a:lstStyle/>
          <a:p>
            <a:pPr algn="r" rtl="1">
              <a:lnSpc>
                <a:spcPct val="150000"/>
              </a:lnSpc>
            </a:pPr>
            <a:r>
              <a:rPr lang="ar-SA" dirty="0"/>
              <a:t>‌ماده 9 - ‌سازمان میراث فرهنگی کشور دستورالعمل مرمت اموال موضوع این آیین </a:t>
            </a:r>
            <a:r>
              <a:rPr lang="ar-SA" dirty="0" smtClean="0"/>
              <a:t>نامه</a:t>
            </a:r>
            <a:r>
              <a:rPr lang="fa-IR" dirty="0" smtClean="0"/>
              <a:t> </a:t>
            </a:r>
            <a:r>
              <a:rPr lang="ar-SA" dirty="0" smtClean="0"/>
              <a:t>را </a:t>
            </a:r>
            <a:r>
              <a:rPr lang="ar-SA" dirty="0"/>
              <a:t>با توجه به طبقه‌بندی ارزش فرهنگی تاریخی ، نوع ، جنس ، قدمت، نوع و میزان </a:t>
            </a:r>
            <a:r>
              <a:rPr lang="ar-SA" dirty="0" smtClean="0"/>
              <a:t>آسیب</a:t>
            </a:r>
            <a:r>
              <a:rPr lang="fa-IR" dirty="0" smtClean="0"/>
              <a:t> </a:t>
            </a:r>
            <a:r>
              <a:rPr lang="ar-SA" dirty="0" smtClean="0"/>
              <a:t>دیدگی </a:t>
            </a:r>
            <a:r>
              <a:rPr lang="ar-SA" dirty="0"/>
              <a:t>اثر، تدوین و ابلاغ خواهد کرد</a:t>
            </a:r>
            <a:r>
              <a:rPr lang="en-US" dirty="0"/>
              <a:t>.</a:t>
            </a:r>
            <a:br>
              <a:rPr lang="en-US" dirty="0"/>
            </a:br>
            <a:r>
              <a:rPr lang="ar-SA" dirty="0"/>
              <a:t>‌تبصره - ‌مرمت اضطراری اموال موضوع این آیین نامه از سوی دستگاه دارنده، در </a:t>
            </a:r>
            <a:r>
              <a:rPr lang="ar-SA" dirty="0" smtClean="0"/>
              <a:t>اسرع</a:t>
            </a:r>
            <a:r>
              <a:rPr lang="fa-IR" dirty="0" smtClean="0"/>
              <a:t> </a:t>
            </a:r>
            <a:r>
              <a:rPr lang="ar-SA" dirty="0" smtClean="0"/>
              <a:t>وقت </a:t>
            </a:r>
            <a:r>
              <a:rPr lang="ar-SA" dirty="0"/>
              <a:t>آغ‌از خواهد شد</a:t>
            </a:r>
            <a:r>
              <a:rPr lang="en-US" dirty="0"/>
              <a:t>.</a:t>
            </a:r>
            <a:br>
              <a:rPr lang="en-US" dirty="0"/>
            </a:br>
            <a:r>
              <a:rPr lang="ar-SA" dirty="0"/>
              <a:t>‌ماده 10 - ‌سازمان میراث فرهنگی کشور دستورالعمل ساماندهی کالبدی اموال موضوع </a:t>
            </a:r>
            <a:r>
              <a:rPr lang="ar-SA" dirty="0" smtClean="0"/>
              <a:t>این</a:t>
            </a:r>
            <a:r>
              <a:rPr lang="fa-IR" dirty="0" smtClean="0"/>
              <a:t> </a:t>
            </a:r>
            <a:r>
              <a:rPr lang="ar-SA" dirty="0" smtClean="0"/>
              <a:t>آیین‌نامه </a:t>
            </a:r>
            <a:r>
              <a:rPr lang="ar-SA" dirty="0"/>
              <a:t>را به‌منظور ایجاد شرایط علمی، فنی و امنیتی لازم برای بقای اثر در </a:t>
            </a:r>
            <a:r>
              <a:rPr lang="ar-SA" dirty="0" smtClean="0"/>
              <a:t>محل</a:t>
            </a:r>
            <a:r>
              <a:rPr lang="fa-IR" dirty="0" smtClean="0"/>
              <a:t> </a:t>
            </a:r>
            <a:r>
              <a:rPr lang="ar-SA" dirty="0" smtClean="0"/>
              <a:t>و </a:t>
            </a:r>
            <a:r>
              <a:rPr lang="ar-SA" dirty="0"/>
              <a:t>نحوه نگهداری آن، تدوین ابلاغ و بر اجرای آن‌نظارت می نماید</a:t>
            </a:r>
            <a:r>
              <a:rPr lang="en-US" dirty="0"/>
              <a:t>.</a:t>
            </a:r>
            <a:br>
              <a:rPr lang="en-US" dirty="0"/>
            </a:br>
            <a:r>
              <a:rPr lang="ar-SA" dirty="0"/>
              <a:t>‌ماده 11 - ‌کلیه دستگاههای مشمول این آیین نامه موظفند پس از ابلاغ </a:t>
            </a:r>
            <a:r>
              <a:rPr lang="ar-SA" dirty="0" smtClean="0"/>
              <a:t>دستورالعمل</a:t>
            </a:r>
            <a:r>
              <a:rPr lang="fa-IR" dirty="0" smtClean="0"/>
              <a:t> </a:t>
            </a:r>
            <a:r>
              <a:rPr lang="ar-SA" dirty="0" smtClean="0"/>
              <a:t>های </a:t>
            </a:r>
            <a:r>
              <a:rPr lang="ar-SA" dirty="0"/>
              <a:t>موضوع این آیین نامه‌نسبت به طبقه بندی ارزشی و ساماندهی اطلاعاتی و </a:t>
            </a:r>
            <a:r>
              <a:rPr lang="ar-SA" dirty="0" smtClean="0"/>
              <a:t>کالبدی</a:t>
            </a:r>
            <a:r>
              <a:rPr lang="fa-IR" dirty="0" smtClean="0"/>
              <a:t> </a:t>
            </a:r>
            <a:r>
              <a:rPr lang="ar-SA" dirty="0" smtClean="0"/>
              <a:t>اموال </a:t>
            </a:r>
            <a:r>
              <a:rPr lang="ar-SA" dirty="0"/>
              <a:t>تاریخی ، فرهنگی و هنری تحت اختیار خود ، با‌نظارت سازمان میراث فرهنگی </a:t>
            </a:r>
            <a:r>
              <a:rPr lang="ar-SA" dirty="0" smtClean="0"/>
              <a:t>کشور</a:t>
            </a:r>
            <a:r>
              <a:rPr lang="fa-IR" dirty="0" smtClean="0"/>
              <a:t> </a:t>
            </a:r>
            <a:r>
              <a:rPr lang="ar-SA" dirty="0" smtClean="0"/>
              <a:t>اقدام </a:t>
            </a:r>
            <a:r>
              <a:rPr lang="ar-SA" dirty="0"/>
              <a:t>نمایند</a:t>
            </a:r>
            <a:r>
              <a:rPr lang="en-US" dirty="0"/>
              <a:t>.</a:t>
            </a:r>
            <a:br>
              <a:rPr lang="en-US" dirty="0"/>
            </a:br>
            <a:r>
              <a:rPr lang="ar-SA" dirty="0"/>
              <a:t>‌ماده 12 - ‌دستگاههای مشمول این آیین نامه موظفند در تنظیم بودجه سالانه </a:t>
            </a:r>
            <a:r>
              <a:rPr lang="ar-SA" dirty="0" smtClean="0"/>
              <a:t>خود</a:t>
            </a:r>
            <a:r>
              <a:rPr lang="fa-IR" dirty="0" smtClean="0"/>
              <a:t> </a:t>
            </a:r>
            <a:r>
              <a:rPr lang="ar-SA" dirty="0" smtClean="0"/>
              <a:t>اعتبار </a:t>
            </a:r>
            <a:r>
              <a:rPr lang="ar-SA" dirty="0"/>
              <a:t>مورد نیاز برای‌نگهداری اموال موضوع این آیین نامه را متناسب با </a:t>
            </a:r>
            <a:r>
              <a:rPr lang="ar-SA" dirty="0" smtClean="0"/>
              <a:t>دستورالعمل</a:t>
            </a:r>
            <a:r>
              <a:rPr lang="fa-IR" dirty="0" smtClean="0"/>
              <a:t> </a:t>
            </a:r>
            <a:r>
              <a:rPr lang="ar-SA" dirty="0" smtClean="0"/>
              <a:t>های </a:t>
            </a:r>
            <a:r>
              <a:rPr lang="ar-SA" dirty="0"/>
              <a:t>ابلاغی تعیین و به مراجع ذیربط اعلام نمایند</a:t>
            </a:r>
            <a:r>
              <a:rPr lang="en-US" dirty="0"/>
              <a:t>.</a:t>
            </a:r>
            <a:br>
              <a:rPr lang="en-US" dirty="0"/>
            </a:br>
            <a:r>
              <a:rPr lang="ar-SA" dirty="0"/>
              <a:t>‌عدم پیش بینی و یا تخصیص اعتبار نافی وظایف دستگاههای مذکور نخواهد بود</a:t>
            </a:r>
            <a:r>
              <a:rPr lang="en-US" dirty="0"/>
              <a:t>.</a:t>
            </a:r>
            <a:br>
              <a:rPr lang="en-US" dirty="0"/>
            </a:br>
            <a:r>
              <a:rPr lang="ar-SA" dirty="0"/>
              <a:t>‌ماده 13 - ‌مرمت اموال موضوع این آیین نامه بر عهده دستگاه دارنده آن خواهد بود</a:t>
            </a:r>
            <a:r>
              <a:rPr lang="en-US" dirty="0"/>
              <a:t>.</a:t>
            </a:r>
            <a:br>
              <a:rPr lang="en-US" dirty="0"/>
            </a:br>
            <a:r>
              <a:rPr lang="ar-SA" dirty="0"/>
              <a:t>‌دستگاههای مشمول این آیین نامه مکلفند ساختار تشکیلاتی مناسب را جهت </a:t>
            </a:r>
            <a:r>
              <a:rPr lang="ar-SA" dirty="0" smtClean="0"/>
              <a:t>ایجاد</a:t>
            </a:r>
            <a:r>
              <a:rPr lang="fa-IR" dirty="0" smtClean="0"/>
              <a:t> </a:t>
            </a:r>
            <a:r>
              <a:rPr lang="ar-SA" dirty="0" smtClean="0"/>
              <a:t>آزمایشگاه </a:t>
            </a:r>
            <a:r>
              <a:rPr lang="ar-SA" dirty="0"/>
              <a:t>یاکارگاه‌مرمت،‌ حسب مورد پیش بینی و به سازمان مدیریت و برنامه </a:t>
            </a:r>
            <a:r>
              <a:rPr lang="ar-SA" dirty="0" smtClean="0"/>
              <a:t>ریزی</a:t>
            </a:r>
            <a:r>
              <a:rPr lang="fa-IR" dirty="0" smtClean="0"/>
              <a:t> </a:t>
            </a:r>
            <a:r>
              <a:rPr lang="ar-SA" dirty="0" smtClean="0"/>
              <a:t>کشور </a:t>
            </a:r>
            <a:r>
              <a:rPr lang="ar-SA" dirty="0"/>
              <a:t>پیشنهاد نمایند</a:t>
            </a:r>
            <a:r>
              <a:rPr lang="en-US"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228600"/>
            <a:ext cx="8686800" cy="7155805"/>
          </a:xfrm>
          <a:prstGeom prst="rect">
            <a:avLst/>
          </a:prstGeom>
          <a:noFill/>
        </p:spPr>
        <p:txBody>
          <a:bodyPr wrap="square" rtlCol="0">
            <a:spAutoFit/>
          </a:bodyPr>
          <a:lstStyle/>
          <a:p>
            <a:pPr algn="r" rtl="1">
              <a:lnSpc>
                <a:spcPct val="150000"/>
              </a:lnSpc>
            </a:pPr>
            <a:r>
              <a:rPr lang="ar-SA" dirty="0"/>
              <a:t>ماده 14 - ‌کلیه دستگاههای مشمول این آیین نامه نسبت به تاسیس موزه تخصصی درخصوص</a:t>
            </a:r>
            <a:r>
              <a:rPr lang="en-US" dirty="0"/>
              <a:t/>
            </a:r>
            <a:br>
              <a:rPr lang="en-US" dirty="0"/>
            </a:br>
            <a:r>
              <a:rPr lang="ar-SA" dirty="0"/>
              <a:t>موضوع‌فعالیت خود اقدام خواهند کرد</a:t>
            </a:r>
            <a:r>
              <a:rPr lang="en-US" dirty="0"/>
              <a:t>.</a:t>
            </a:r>
            <a:br>
              <a:rPr lang="en-US" dirty="0"/>
            </a:br>
            <a:r>
              <a:rPr lang="ar-SA" dirty="0"/>
              <a:t>‌موزه های تخصصی تحت نظارت فنی سازمان میراث فرهنگی کشور خواهد بود</a:t>
            </a:r>
            <a:r>
              <a:rPr lang="en-US" dirty="0"/>
              <a:t>.</a:t>
            </a:r>
            <a:br>
              <a:rPr lang="en-US" dirty="0"/>
            </a:br>
            <a:r>
              <a:rPr lang="ar-SA" dirty="0"/>
              <a:t>‌ماده 15 - ‌امین اموال فرهنگی تاریخی و هنری که مطابق آیین نامه اجرایی ماده </a:t>
            </a:r>
            <a:r>
              <a:rPr lang="ar-SA" dirty="0" smtClean="0"/>
              <a:t>34</a:t>
            </a:r>
            <a:r>
              <a:rPr lang="fa-IR" dirty="0" smtClean="0"/>
              <a:t> </a:t>
            </a:r>
            <a:r>
              <a:rPr lang="ar-SA" dirty="0" smtClean="0"/>
              <a:t>قانون </a:t>
            </a:r>
            <a:r>
              <a:rPr lang="ar-SA" dirty="0"/>
              <a:t>محاسبات عمومی‌کشور منصوب خواهد شد، نباید غیر از وظیفه امین اموالی </a:t>
            </a:r>
            <a:r>
              <a:rPr lang="ar-SA" dirty="0" smtClean="0"/>
              <a:t>وظیفه</a:t>
            </a:r>
            <a:r>
              <a:rPr lang="fa-IR" dirty="0" smtClean="0"/>
              <a:t> </a:t>
            </a:r>
            <a:r>
              <a:rPr lang="ar-SA" dirty="0" smtClean="0"/>
              <a:t>دیگری </a:t>
            </a:r>
            <a:r>
              <a:rPr lang="ar-SA" dirty="0"/>
              <a:t>را برعهده داشته باشد و باید علاوه بر‌صلاحیتهای اخلاقی و امانت داری </a:t>
            </a:r>
            <a:r>
              <a:rPr lang="ar-SA" dirty="0" smtClean="0"/>
              <a:t>،</a:t>
            </a:r>
            <a:r>
              <a:rPr lang="fa-IR" dirty="0" smtClean="0"/>
              <a:t> </a:t>
            </a:r>
            <a:r>
              <a:rPr lang="ar-SA" dirty="0" smtClean="0"/>
              <a:t>حداقل </a:t>
            </a:r>
            <a:r>
              <a:rPr lang="ar-SA" dirty="0"/>
              <a:t>دارای مدرک کاردانی در رشته های مرتبط نیز باشد</a:t>
            </a:r>
            <a:r>
              <a:rPr lang="en-US" dirty="0"/>
              <a:t>.</a:t>
            </a:r>
            <a:br>
              <a:rPr lang="en-US" dirty="0"/>
            </a:br>
            <a:r>
              <a:rPr lang="ar-SA" dirty="0"/>
              <a:t>‌سازمان مدیریت و برنامه ریزی کشور با هماهنگی سازمان میراث فرهنگی کشور، شغل امین</a:t>
            </a:r>
            <a:r>
              <a:rPr lang="en-US" dirty="0"/>
              <a:t/>
            </a:r>
            <a:br>
              <a:rPr lang="en-US" dirty="0"/>
            </a:br>
            <a:r>
              <a:rPr lang="ar-SA" dirty="0"/>
              <a:t>اموال و مزایای‌شغلی آن را تعریف و برای دستگاههای مشمول به تعداد مورد نیاز </a:t>
            </a:r>
            <a:r>
              <a:rPr lang="ar-SA" dirty="0" smtClean="0"/>
              <a:t>پست</a:t>
            </a:r>
            <a:r>
              <a:rPr lang="fa-IR" dirty="0" smtClean="0"/>
              <a:t> </a:t>
            </a:r>
            <a:r>
              <a:rPr lang="ar-SA" dirty="0" smtClean="0"/>
              <a:t>امین </a:t>
            </a:r>
            <a:r>
              <a:rPr lang="ar-SA" dirty="0"/>
              <a:t>اموال منظور خواهد کرد</a:t>
            </a:r>
            <a:r>
              <a:rPr lang="en-US" dirty="0"/>
              <a:t>.</a:t>
            </a:r>
            <a:br>
              <a:rPr lang="en-US" dirty="0"/>
            </a:br>
            <a:r>
              <a:rPr lang="ar-SA" dirty="0"/>
              <a:t>‌ماده 16 - ‌امین اموال فرهنگی تاریخی و هنری علاوه بر انجام وظایف مقرر در </a:t>
            </a:r>
            <a:r>
              <a:rPr lang="ar-SA" dirty="0" smtClean="0"/>
              <a:t>قانون</a:t>
            </a:r>
            <a:r>
              <a:rPr lang="fa-IR" dirty="0" smtClean="0"/>
              <a:t> </a:t>
            </a:r>
            <a:r>
              <a:rPr lang="ar-SA" dirty="0" smtClean="0"/>
              <a:t>محاسبات </a:t>
            </a:r>
            <a:r>
              <a:rPr lang="ar-SA" dirty="0"/>
              <a:t>عمومی کشور، آیین نامه اموال دولتی و آیین نامه مربوط به شرایط و </a:t>
            </a:r>
            <a:r>
              <a:rPr lang="ar-SA" dirty="0" smtClean="0"/>
              <a:t>طرز</a:t>
            </a:r>
            <a:r>
              <a:rPr lang="fa-IR" dirty="0" smtClean="0"/>
              <a:t> </a:t>
            </a:r>
            <a:r>
              <a:rPr lang="ar-SA" dirty="0" smtClean="0"/>
              <a:t>انتخاب </a:t>
            </a:r>
            <a:r>
              <a:rPr lang="ar-SA" dirty="0"/>
              <a:t>و حدود وظایف و مسئولیتهای امین اموال وظایف‌زیر را بر عهده خواهد داشت</a:t>
            </a:r>
            <a:r>
              <a:rPr lang="en-US" dirty="0"/>
              <a:t>:</a:t>
            </a:r>
            <a:br>
              <a:rPr lang="en-US" dirty="0"/>
            </a:br>
            <a:r>
              <a:rPr lang="ar-SA" dirty="0"/>
              <a:t>‌الف - اجرای وظایف مقرر در طرحهای ساماندهی کالبدی و اطلاعاتی و </a:t>
            </a:r>
            <a:r>
              <a:rPr lang="ar-SA" dirty="0" smtClean="0"/>
              <a:t>سایر</a:t>
            </a:r>
            <a:r>
              <a:rPr lang="fa-IR" dirty="0" smtClean="0"/>
              <a:t> </a:t>
            </a:r>
            <a:r>
              <a:rPr lang="ar-SA" dirty="0" smtClean="0"/>
              <a:t>دستورالعملهای </a:t>
            </a:r>
            <a:r>
              <a:rPr lang="ar-SA" dirty="0"/>
              <a:t>موضوع این‌آیین نامه در مورد اموال فرهنگی تاریخی و هنری</a:t>
            </a:r>
            <a:r>
              <a:rPr lang="en-US" dirty="0"/>
              <a:t>.</a:t>
            </a:r>
            <a:br>
              <a:rPr lang="en-US" dirty="0"/>
            </a:br>
            <a:r>
              <a:rPr lang="en-US" dirty="0"/>
              <a:t/>
            </a:r>
            <a:br>
              <a:rPr lang="en-US" dirty="0"/>
            </a:br>
            <a:r>
              <a:rPr lang="en-US" dirty="0"/>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228600"/>
            <a:ext cx="8839200" cy="7155805"/>
          </a:xfrm>
          <a:prstGeom prst="rect">
            <a:avLst/>
          </a:prstGeom>
          <a:noFill/>
        </p:spPr>
        <p:txBody>
          <a:bodyPr wrap="square" rtlCol="0">
            <a:spAutoFit/>
          </a:bodyPr>
          <a:lstStyle/>
          <a:p>
            <a:pPr algn="r" rtl="1">
              <a:lnSpc>
                <a:spcPct val="150000"/>
              </a:lnSpc>
            </a:pPr>
            <a:r>
              <a:rPr lang="ar-SA" dirty="0"/>
              <a:t>ب - تنظیم فرمهای مربوط به وضعیت سلامت و وضعیت محل نگهداری اثر از نظر شرایط </a:t>
            </a:r>
            <a:r>
              <a:rPr lang="ar-SA" dirty="0" smtClean="0"/>
              <a:t>علمی</a:t>
            </a:r>
            <a:r>
              <a:rPr lang="fa-IR" dirty="0" smtClean="0"/>
              <a:t> </a:t>
            </a:r>
            <a:r>
              <a:rPr lang="ar-SA" dirty="0" smtClean="0"/>
              <a:t>، </a:t>
            </a:r>
            <a:r>
              <a:rPr lang="ar-SA" dirty="0"/>
              <a:t>فنی وامنیتی‌آن، موضوع دستورالعملهای این آیین نامه</a:t>
            </a:r>
            <a:r>
              <a:rPr lang="en-US" dirty="0"/>
              <a:t> .</a:t>
            </a:r>
            <a:br>
              <a:rPr lang="en-US" dirty="0"/>
            </a:br>
            <a:r>
              <a:rPr lang="ar-SA" dirty="0"/>
              <a:t>ج - انجام امور مقرر در دستورالعملهای موضوع این آیین نامه و همکاری با </a:t>
            </a:r>
            <a:r>
              <a:rPr lang="ar-SA" dirty="0" smtClean="0"/>
              <a:t>پژوهشگران</a:t>
            </a:r>
            <a:r>
              <a:rPr lang="fa-IR" dirty="0" smtClean="0"/>
              <a:t> </a:t>
            </a:r>
            <a:r>
              <a:rPr lang="ar-SA" dirty="0" smtClean="0"/>
              <a:t>و </a:t>
            </a:r>
            <a:r>
              <a:rPr lang="ar-SA" dirty="0"/>
              <a:t>ایجاد شرایط لازم‌برای معرفی اثر</a:t>
            </a:r>
            <a:r>
              <a:rPr lang="en-US" dirty="0"/>
              <a:t>.</a:t>
            </a:r>
            <a:br>
              <a:rPr lang="en-US" dirty="0"/>
            </a:br>
            <a:r>
              <a:rPr lang="ar-SA" dirty="0"/>
              <a:t>‌د - مراقبت مستمر از آثار تحت ابوابجمعی و گزارش به موقع خطرات ناشی از </a:t>
            </a:r>
            <a:r>
              <a:rPr lang="ar-SA" dirty="0" smtClean="0"/>
              <a:t>شرایط</a:t>
            </a:r>
            <a:r>
              <a:rPr lang="fa-IR" dirty="0" smtClean="0"/>
              <a:t> </a:t>
            </a:r>
            <a:r>
              <a:rPr lang="ar-SA" dirty="0" smtClean="0"/>
              <a:t>فیزیکی </a:t>
            </a:r>
            <a:r>
              <a:rPr lang="ar-SA" dirty="0"/>
              <a:t>اثر، شرایط فنی و‌امنیتی محل نگهداری آن</a:t>
            </a:r>
            <a:r>
              <a:rPr lang="en-US" dirty="0"/>
              <a:t>.</a:t>
            </a:r>
            <a:br>
              <a:rPr lang="en-US" dirty="0"/>
            </a:br>
            <a:r>
              <a:rPr lang="ar-SA" dirty="0"/>
              <a:t>‌تبصره - ‌امین اموال در صورت عدم رعایت مفاد این بند و تعدی و تفریط ، </a:t>
            </a:r>
            <a:r>
              <a:rPr lang="ar-SA" dirty="0" smtClean="0"/>
              <a:t>مسئول</a:t>
            </a:r>
            <a:r>
              <a:rPr lang="fa-IR" dirty="0" smtClean="0"/>
              <a:t> </a:t>
            </a:r>
            <a:r>
              <a:rPr lang="ar-SA" dirty="0" smtClean="0"/>
              <a:t>جبران </a:t>
            </a:r>
            <a:r>
              <a:rPr lang="ar-SA" dirty="0"/>
              <a:t>خسارت وارد شده به‌اثر خواهد بود</a:t>
            </a:r>
            <a:r>
              <a:rPr lang="en-US" dirty="0"/>
              <a:t>.</a:t>
            </a:r>
            <a:br>
              <a:rPr lang="en-US" dirty="0"/>
            </a:br>
            <a:r>
              <a:rPr lang="ar-SA" dirty="0"/>
              <a:t>‌تشخیص این امر و تعیین میزان خسارات وارد شده بر عهده مرجع ذیصلاح قضائی و </a:t>
            </a:r>
            <a:r>
              <a:rPr lang="ar-SA" dirty="0" smtClean="0"/>
              <a:t>با</a:t>
            </a:r>
            <a:r>
              <a:rPr lang="fa-IR" dirty="0" smtClean="0"/>
              <a:t> </a:t>
            </a:r>
            <a:r>
              <a:rPr lang="ar-SA" dirty="0" smtClean="0"/>
              <a:t>توجه </a:t>
            </a:r>
            <a:r>
              <a:rPr lang="ar-SA" dirty="0"/>
              <a:t>به نظرکارشناسی‌سازمان میراث فرهنگی کشورخواهد بود</a:t>
            </a:r>
            <a:r>
              <a:rPr lang="en-US" dirty="0"/>
              <a:t>.</a:t>
            </a:r>
            <a:br>
              <a:rPr lang="en-US" dirty="0"/>
            </a:br>
            <a:r>
              <a:rPr lang="ar-SA" dirty="0"/>
              <a:t>‌ماده 17 - ‌انتقال بلاعوض و امانی اموال موضوع این آیین نامه از یک وزارتخانه </a:t>
            </a:r>
            <a:r>
              <a:rPr lang="ar-SA" dirty="0" smtClean="0"/>
              <a:t>یا</a:t>
            </a:r>
            <a:r>
              <a:rPr lang="fa-IR" dirty="0" smtClean="0"/>
              <a:t> </a:t>
            </a:r>
            <a:r>
              <a:rPr lang="ar-SA" dirty="0" smtClean="0"/>
              <a:t>موسسه </a:t>
            </a:r>
            <a:r>
              <a:rPr lang="ar-SA" dirty="0"/>
              <a:t>یا شرکت دولتی به‌یک وزارتخانه یا موسسه یا شرکت دولتی دیگر و موسسات </a:t>
            </a:r>
            <a:r>
              <a:rPr lang="ar-SA" dirty="0" smtClean="0"/>
              <a:t>و</a:t>
            </a:r>
            <a:r>
              <a:rPr lang="fa-IR" dirty="0" smtClean="0"/>
              <a:t> </a:t>
            </a:r>
            <a:r>
              <a:rPr lang="ar-SA" dirty="0" smtClean="0"/>
              <a:t>نهادهای </a:t>
            </a:r>
            <a:r>
              <a:rPr lang="ar-SA" dirty="0"/>
              <a:t>عمومی غیر دولتی با رعایت مواد مربوط از‌قانون محاسبات عمومی کشور و </a:t>
            </a:r>
            <a:r>
              <a:rPr lang="ar-SA" dirty="0" smtClean="0"/>
              <a:t>با</a:t>
            </a:r>
            <a:r>
              <a:rPr lang="fa-IR" dirty="0" smtClean="0"/>
              <a:t> </a:t>
            </a:r>
            <a:r>
              <a:rPr lang="ar-SA" dirty="0" smtClean="0"/>
              <a:t>رعایت </a:t>
            </a:r>
            <a:r>
              <a:rPr lang="ar-SA" dirty="0"/>
              <a:t>شرایط ذیل انجام می شود</a:t>
            </a:r>
            <a:r>
              <a:rPr lang="en-US" dirty="0"/>
              <a:t>:</a:t>
            </a:r>
            <a:br>
              <a:rPr lang="en-US" dirty="0"/>
            </a:br>
            <a:r>
              <a:rPr lang="ar-SA" dirty="0"/>
              <a:t>‌الف - مفاد دستورالعملهای موضوع این آیین نامه در مورد اموال موضوع </a:t>
            </a:r>
            <a:r>
              <a:rPr lang="ar-SA" dirty="0" smtClean="0"/>
              <a:t>انتقال</a:t>
            </a:r>
            <a:r>
              <a:rPr lang="fa-IR" dirty="0" smtClean="0"/>
              <a:t> </a:t>
            </a:r>
            <a:r>
              <a:rPr lang="ar-SA" dirty="0" smtClean="0"/>
              <a:t>قبلاانجام </a:t>
            </a:r>
            <a:r>
              <a:rPr lang="ar-SA" dirty="0"/>
              <a:t>شده باشد</a:t>
            </a:r>
            <a:r>
              <a:rPr lang="en-US" dirty="0"/>
              <a:t>.</a:t>
            </a:r>
            <a:br>
              <a:rPr lang="en-US" dirty="0"/>
            </a:br>
            <a:r>
              <a:rPr lang="ar-SA" dirty="0"/>
              <a:t>ب - موافقت قبلی سازمان میراث فرهنگی کشور تحصیل شود</a:t>
            </a:r>
            <a:r>
              <a:rPr lang="en-US" dirty="0"/>
              <a:t>.</a:t>
            </a:r>
            <a:br>
              <a:rPr lang="en-US" dirty="0"/>
            </a:br>
            <a:r>
              <a:rPr lang="en-US" dirty="0"/>
              <a:t/>
            </a:r>
            <a:br>
              <a:rPr lang="en-US"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152400"/>
            <a:ext cx="8763000" cy="6324808"/>
          </a:xfrm>
          <a:prstGeom prst="rect">
            <a:avLst/>
          </a:prstGeom>
          <a:noFill/>
        </p:spPr>
        <p:txBody>
          <a:bodyPr wrap="square" rtlCol="0">
            <a:spAutoFit/>
          </a:bodyPr>
          <a:lstStyle/>
          <a:p>
            <a:pPr algn="r" rtl="1">
              <a:lnSpc>
                <a:spcPct val="150000"/>
              </a:lnSpc>
            </a:pPr>
            <a:r>
              <a:rPr lang="ar-SA" dirty="0"/>
              <a:t>‌ماده 18 - ‌خرید اموال فرهنگی تاریخی و هنری از سوی دستگاههای مشمول این </a:t>
            </a:r>
            <a:r>
              <a:rPr lang="ar-SA" dirty="0" smtClean="0"/>
              <a:t>آیین</a:t>
            </a:r>
            <a:r>
              <a:rPr lang="fa-IR" dirty="0" smtClean="0"/>
              <a:t> </a:t>
            </a:r>
            <a:r>
              <a:rPr lang="ar-SA" dirty="0" smtClean="0"/>
              <a:t>نامه </a:t>
            </a:r>
            <a:r>
              <a:rPr lang="ar-SA" dirty="0"/>
              <a:t>بر اساس مقررات‌عمومی ناظر به معاملات دستگاه خریدار انجام خواهد شد</a:t>
            </a:r>
            <a:r>
              <a:rPr lang="en-US" dirty="0"/>
              <a:t>.</a:t>
            </a:r>
            <a:br>
              <a:rPr lang="en-US" dirty="0"/>
            </a:br>
            <a:r>
              <a:rPr lang="ar-SA" dirty="0"/>
              <a:t>‌ضرورت خرید و قیمت کارشناسی اثر توسط هیأتی متشکل از دو نفر کارشناس خبره </a:t>
            </a:r>
            <a:r>
              <a:rPr lang="ar-SA" dirty="0" smtClean="0"/>
              <a:t>با</a:t>
            </a:r>
            <a:r>
              <a:rPr lang="fa-IR" dirty="0" smtClean="0"/>
              <a:t> </a:t>
            </a:r>
            <a:r>
              <a:rPr lang="ar-SA" dirty="0" smtClean="0"/>
              <a:t>انتخاب </a:t>
            </a:r>
            <a:r>
              <a:rPr lang="ar-SA" dirty="0"/>
              <a:t>دستگاه‌خریدار و یک نفر نماینده سازمان میراث فرهنگی کشور تعیین خواهد شد</a:t>
            </a:r>
            <a:r>
              <a:rPr lang="en-US" dirty="0"/>
              <a:t>.</a:t>
            </a:r>
            <a:br>
              <a:rPr lang="en-US" dirty="0"/>
            </a:br>
            <a:r>
              <a:rPr lang="ar-SA" dirty="0"/>
              <a:t>‌ماده 19 - ‌حمل و نقل اموال موضوع این آیین نامه از نظر شرایط حفاظتی و </a:t>
            </a:r>
            <a:r>
              <a:rPr lang="ar-SA" dirty="0" smtClean="0"/>
              <a:t>امنیتی</a:t>
            </a:r>
            <a:r>
              <a:rPr lang="fa-IR" dirty="0" smtClean="0"/>
              <a:t> </a:t>
            </a:r>
            <a:r>
              <a:rPr lang="ar-SA" dirty="0" smtClean="0"/>
              <a:t>تابع </a:t>
            </a:r>
            <a:r>
              <a:rPr lang="ar-SA" dirty="0"/>
              <a:t>دستوالعملی خواهد‌بود که با توجه به ویژگیهای اموال مورد نظر از سوی سازمان</a:t>
            </a:r>
            <a:r>
              <a:rPr lang="en-US" dirty="0"/>
              <a:t/>
            </a:r>
            <a:br>
              <a:rPr lang="en-US" dirty="0"/>
            </a:br>
            <a:r>
              <a:rPr lang="ar-SA" dirty="0"/>
              <a:t>میراث فرهنگی کشور تعیین و ابلاغ خواهد شد و‌مسئولیت رعایت مفاد آن بر عهده </a:t>
            </a:r>
            <a:r>
              <a:rPr lang="ar-SA" dirty="0" smtClean="0"/>
              <a:t>دستگاه</a:t>
            </a:r>
            <a:r>
              <a:rPr lang="fa-IR" dirty="0" smtClean="0"/>
              <a:t> </a:t>
            </a:r>
            <a:r>
              <a:rPr lang="ar-SA" dirty="0" smtClean="0"/>
              <a:t>دارنده </a:t>
            </a:r>
            <a:r>
              <a:rPr lang="ar-SA" dirty="0"/>
              <a:t>اثر خواهد بود</a:t>
            </a:r>
            <a:r>
              <a:rPr lang="en-US" dirty="0"/>
              <a:t>.</a:t>
            </a:r>
            <a:br>
              <a:rPr lang="en-US" dirty="0"/>
            </a:br>
            <a:r>
              <a:rPr lang="ar-SA" dirty="0"/>
              <a:t>‌ماده 20 - ‌اموال فرهنگی تاریخی و هنری که می تواند تحت ابوابجمعی هر یک از </a:t>
            </a:r>
            <a:r>
              <a:rPr lang="ar-SA" dirty="0" smtClean="0"/>
              <a:t>امنای</a:t>
            </a:r>
            <a:r>
              <a:rPr lang="fa-IR" dirty="0" smtClean="0"/>
              <a:t> </a:t>
            </a:r>
            <a:r>
              <a:rPr lang="ar-SA" dirty="0" smtClean="0"/>
              <a:t>اموال </a:t>
            </a:r>
            <a:r>
              <a:rPr lang="ar-SA" dirty="0"/>
              <a:t>فرهنگی‌تاریخی و هنری قرار گیرد، حداکثر ده هزار عدد اثر درجه 3 می باشد</a:t>
            </a:r>
            <a:r>
              <a:rPr lang="en-US" dirty="0"/>
              <a:t>.</a:t>
            </a:r>
            <a:br>
              <a:rPr lang="en-US" dirty="0"/>
            </a:br>
            <a:r>
              <a:rPr lang="ar-SA" dirty="0"/>
              <a:t>‌هر اثر درجه یک معادل دویست و هر اثر درجه 2 معادل بیست عدد اثر درجه 3 محسوب </a:t>
            </a:r>
            <a:r>
              <a:rPr lang="ar-SA" dirty="0" smtClean="0"/>
              <a:t>می</a:t>
            </a:r>
            <a:r>
              <a:rPr lang="fa-IR" dirty="0" smtClean="0"/>
              <a:t> </a:t>
            </a:r>
            <a:r>
              <a:rPr lang="ar-SA" dirty="0" smtClean="0"/>
              <a:t>شود</a:t>
            </a:r>
            <a:r>
              <a:rPr lang="en-US" dirty="0"/>
              <a:t>.</a:t>
            </a:r>
            <a:br>
              <a:rPr lang="en-US" dirty="0"/>
            </a:br>
            <a:r>
              <a:rPr lang="ar-SA" dirty="0"/>
              <a:t>‌ماده 21 - ‌خروج موقت اموال فرهنگی تاریخی و هنری درجه یک مشمول این آیین </a:t>
            </a:r>
            <a:r>
              <a:rPr lang="ar-SA" dirty="0" smtClean="0"/>
              <a:t>نامه</a:t>
            </a:r>
            <a:r>
              <a:rPr lang="fa-IR" dirty="0" smtClean="0"/>
              <a:t> </a:t>
            </a:r>
            <a:r>
              <a:rPr lang="ar-SA" dirty="0" smtClean="0"/>
              <a:t>برای </a:t>
            </a:r>
            <a:r>
              <a:rPr lang="ar-SA" dirty="0"/>
              <a:t>شرکت </a:t>
            </a:r>
            <a:r>
              <a:rPr lang="fa-IR" dirty="0" smtClean="0"/>
              <a:t>د</a:t>
            </a:r>
            <a:r>
              <a:rPr lang="ar-SA" dirty="0" smtClean="0"/>
              <a:t>ر‌نمایشگاههای </a:t>
            </a:r>
            <a:r>
              <a:rPr lang="ar-SA" dirty="0"/>
              <a:t>خارج از کشور پس از تایید سازمان میراث فرهنگی کشور </a:t>
            </a:r>
            <a:r>
              <a:rPr lang="ar-SA" dirty="0" smtClean="0"/>
              <a:t>به</a:t>
            </a:r>
            <a:r>
              <a:rPr lang="fa-IR" dirty="0" smtClean="0"/>
              <a:t> </a:t>
            </a:r>
            <a:r>
              <a:rPr lang="ar-SA" dirty="0" smtClean="0"/>
              <a:t>تصویب </a:t>
            </a:r>
            <a:r>
              <a:rPr lang="ar-SA" dirty="0"/>
              <a:t>هیأت وزیران خواهد رسید</a:t>
            </a:r>
            <a:r>
              <a:rPr lang="en-US" dirty="0" smtClean="0"/>
              <a:t>.</a:t>
            </a:r>
            <a:endParaRPr lang="fa-IR" dirty="0" smtClean="0"/>
          </a:p>
          <a:p>
            <a:pPr algn="r" rtl="1">
              <a:lnSpc>
                <a:spcPct val="150000"/>
              </a:lnSpc>
            </a:pPr>
            <a:r>
              <a:rPr lang="ar-SA" dirty="0"/>
              <a:t>‌تبصره - ‌خروج موقت اموال تاریخی ، فرهنگی و هنری درجه دو و سه با موافقت </a:t>
            </a:r>
            <a:r>
              <a:rPr lang="ar-SA" dirty="0" smtClean="0"/>
              <a:t>سازمان</a:t>
            </a:r>
            <a:r>
              <a:rPr lang="fa-IR" dirty="0" smtClean="0"/>
              <a:t> </a:t>
            </a:r>
            <a:r>
              <a:rPr lang="ar-SA" dirty="0" smtClean="0"/>
              <a:t>میراث </a:t>
            </a:r>
            <a:r>
              <a:rPr lang="ar-SA" dirty="0"/>
              <a:t>فرهنگی‌کشور انجام خواهد شد</a:t>
            </a:r>
            <a:r>
              <a:rPr lang="en-US" dirty="0"/>
              <a:t>. </a:t>
            </a:r>
            <a:br>
              <a:rPr lang="en-US"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10600" cy="5866350"/>
          </a:xfrm>
          <a:prstGeom prst="rect">
            <a:avLst/>
          </a:prstGeom>
          <a:noFill/>
        </p:spPr>
        <p:txBody>
          <a:bodyPr wrap="square" rtlCol="0">
            <a:spAutoFit/>
          </a:bodyPr>
          <a:lstStyle/>
          <a:p>
            <a:pPr algn="r" rtl="1">
              <a:lnSpc>
                <a:spcPct val="150000"/>
              </a:lnSpc>
            </a:pPr>
            <a:r>
              <a:rPr lang="ar-SA" dirty="0"/>
              <a:t>‌ماده 22 - ‌سازمان مدیریت و برنامه ریزی کشور موظف است با هماهنگی سازمان </a:t>
            </a:r>
            <a:r>
              <a:rPr lang="ar-SA" dirty="0" smtClean="0"/>
              <a:t>میراث</a:t>
            </a:r>
            <a:r>
              <a:rPr lang="fa-IR" dirty="0" smtClean="0"/>
              <a:t> </a:t>
            </a:r>
            <a:r>
              <a:rPr lang="ar-SA" dirty="0" smtClean="0"/>
              <a:t>فرهنگی </a:t>
            </a:r>
            <a:r>
              <a:rPr lang="ar-SA" dirty="0"/>
              <a:t>کشور از‌محل جابجایی پستهای بین دستگاهی نسبت به ایجاد پست امین </a:t>
            </a:r>
            <a:r>
              <a:rPr lang="ar-SA" dirty="0" smtClean="0"/>
              <a:t>اموال</a:t>
            </a:r>
            <a:r>
              <a:rPr lang="fa-IR" dirty="0" smtClean="0"/>
              <a:t> </a:t>
            </a:r>
            <a:r>
              <a:rPr lang="ar-SA" dirty="0" smtClean="0"/>
              <a:t>فرهنگی </a:t>
            </a:r>
            <a:r>
              <a:rPr lang="ar-SA" dirty="0"/>
              <a:t>تاریخی و بازرس اموال فرهنگی‌تاریخی و هنری دولتی اقدام نماید</a:t>
            </a:r>
            <a:r>
              <a:rPr lang="en-US" dirty="0"/>
              <a:t>.</a:t>
            </a:r>
            <a:br>
              <a:rPr lang="en-US" dirty="0"/>
            </a:br>
            <a:r>
              <a:rPr lang="ar-SA" dirty="0"/>
              <a:t>‌تبصره - ‌استخدام نیروهای تخصصی کارشناسی ارشد و بالاتر در دستگاه اجرایی </a:t>
            </a:r>
            <a:r>
              <a:rPr lang="ar-SA" dirty="0" smtClean="0"/>
              <a:t>برای</a:t>
            </a:r>
            <a:r>
              <a:rPr lang="fa-IR" dirty="0" smtClean="0"/>
              <a:t> </a:t>
            </a:r>
            <a:r>
              <a:rPr lang="ar-SA" dirty="0" smtClean="0"/>
              <a:t>اجرای‌دستورالعملهای </a:t>
            </a:r>
            <a:r>
              <a:rPr lang="ar-SA" dirty="0"/>
              <a:t>موضوع این آیین نامه یا اشتغال در سمتهای امین اموال و </a:t>
            </a:r>
            <a:r>
              <a:rPr lang="ar-SA" dirty="0" smtClean="0"/>
              <a:t>بازرس</a:t>
            </a:r>
            <a:r>
              <a:rPr lang="fa-IR" dirty="0" smtClean="0"/>
              <a:t> </a:t>
            </a:r>
            <a:r>
              <a:rPr lang="ar-SA" dirty="0" smtClean="0"/>
              <a:t>اموال </a:t>
            </a:r>
            <a:r>
              <a:rPr lang="ar-SA" dirty="0"/>
              <a:t>فرهنگی با تایید کمیسیونی‌مرکب از نمایندگان دستگاه ذیربط، سازمان </a:t>
            </a:r>
            <a:r>
              <a:rPr lang="ar-SA" dirty="0" smtClean="0"/>
              <a:t>میراث</a:t>
            </a:r>
            <a:r>
              <a:rPr lang="fa-IR" dirty="0" smtClean="0"/>
              <a:t> </a:t>
            </a:r>
            <a:r>
              <a:rPr lang="ar-SA" dirty="0" smtClean="0"/>
              <a:t>فرهنگی </a:t>
            </a:r>
            <a:r>
              <a:rPr lang="ar-SA" dirty="0"/>
              <a:t>کشور و سازمان مدیریت و برنامه ریزی کشور علاوه بر‌سقف پستهای تخصصی </a:t>
            </a:r>
            <a:r>
              <a:rPr lang="ar-SA" dirty="0" smtClean="0"/>
              <a:t>مجاز</a:t>
            </a:r>
            <a:r>
              <a:rPr lang="fa-IR" dirty="0" smtClean="0"/>
              <a:t> </a:t>
            </a:r>
            <a:r>
              <a:rPr lang="ar-SA" dirty="0" smtClean="0"/>
              <a:t>می </a:t>
            </a:r>
            <a:r>
              <a:rPr lang="ar-SA" dirty="0"/>
              <a:t>باشد</a:t>
            </a:r>
            <a:r>
              <a:rPr lang="en-US" dirty="0"/>
              <a:t>.</a:t>
            </a:r>
            <a:br>
              <a:rPr lang="en-US" dirty="0"/>
            </a:br>
            <a:r>
              <a:rPr lang="ar-SA" dirty="0"/>
              <a:t>‌ماده 23 - ‌حذف اموال موضوع این آیین نامه از فهرست اموال فرهنگی تاریخی و </a:t>
            </a:r>
            <a:r>
              <a:rPr lang="ar-SA" dirty="0" smtClean="0"/>
              <a:t>هنری</a:t>
            </a:r>
            <a:r>
              <a:rPr lang="fa-IR" dirty="0" smtClean="0"/>
              <a:t> </a:t>
            </a:r>
            <a:r>
              <a:rPr lang="ar-SA" dirty="0" smtClean="0"/>
              <a:t>دولتی </a:t>
            </a:r>
            <a:r>
              <a:rPr lang="ar-SA" dirty="0"/>
              <a:t>با رعایت‌موارد ذیل ، بر عهده هیأتی متشکل از نمایندگان وزارت امور </a:t>
            </a:r>
            <a:r>
              <a:rPr lang="ar-SA" dirty="0" smtClean="0"/>
              <a:t>اقتصادی</a:t>
            </a:r>
            <a:r>
              <a:rPr lang="fa-IR" dirty="0" smtClean="0"/>
              <a:t> </a:t>
            </a:r>
            <a:r>
              <a:rPr lang="ar-SA" dirty="0" smtClean="0"/>
              <a:t>و </a:t>
            </a:r>
            <a:r>
              <a:rPr lang="ar-SA" dirty="0"/>
              <a:t>دارایی ، سازمان میراث فرهنگی کشور ،‌دیوان محاسبات کشور و دستگاه دارنده آن </a:t>
            </a:r>
            <a:r>
              <a:rPr lang="ar-SA" dirty="0" smtClean="0"/>
              <a:t>می</a:t>
            </a:r>
            <a:r>
              <a:rPr lang="fa-IR" dirty="0" smtClean="0"/>
              <a:t> </a:t>
            </a:r>
            <a:r>
              <a:rPr lang="ar-SA" dirty="0" smtClean="0"/>
              <a:t>باشد</a:t>
            </a:r>
            <a:r>
              <a:rPr lang="en-US" dirty="0"/>
              <a:t>:</a:t>
            </a:r>
            <a:br>
              <a:rPr lang="en-US" dirty="0"/>
            </a:br>
            <a:r>
              <a:rPr lang="en-US" dirty="0"/>
              <a:t>1 - </a:t>
            </a:r>
            <a:r>
              <a:rPr lang="ar-SA" dirty="0"/>
              <a:t>در کلیه موارد سرقت ، فقدان و به طور کلی مواردی که از بین رفتن اموال به </a:t>
            </a:r>
            <a:r>
              <a:rPr lang="ar-SA" dirty="0" smtClean="0"/>
              <a:t>علت</a:t>
            </a:r>
            <a:r>
              <a:rPr lang="fa-IR" dirty="0" smtClean="0"/>
              <a:t> </a:t>
            </a:r>
            <a:r>
              <a:rPr lang="ar-SA" dirty="0" smtClean="0"/>
              <a:t>وقوع </a:t>
            </a:r>
            <a:r>
              <a:rPr lang="ar-SA" dirty="0"/>
              <a:t>تخلف اداری از جمله‌مفاد این آیین نامه یا جرایم عمومی صورت گرفته است ، </a:t>
            </a:r>
            <a:r>
              <a:rPr lang="ar-SA" dirty="0" smtClean="0"/>
              <a:t>حذف</a:t>
            </a:r>
            <a:r>
              <a:rPr lang="fa-IR" dirty="0" smtClean="0"/>
              <a:t> </a:t>
            </a:r>
            <a:r>
              <a:rPr lang="ar-SA" dirty="0" smtClean="0"/>
              <a:t>اموال </a:t>
            </a:r>
            <a:r>
              <a:rPr lang="ar-SA" dirty="0"/>
              <a:t>منوط به صدور حکم قضایی یا رای دیوان‌محاسبات کشور وجبران خسارات وارد </a:t>
            </a:r>
            <a:r>
              <a:rPr lang="ar-SA" dirty="0" smtClean="0"/>
              <a:t>شده</a:t>
            </a:r>
            <a:r>
              <a:rPr lang="fa-IR" dirty="0" smtClean="0"/>
              <a:t> </a:t>
            </a:r>
            <a:r>
              <a:rPr lang="ar-SA" dirty="0" smtClean="0"/>
              <a:t>به </a:t>
            </a:r>
            <a:r>
              <a:rPr lang="ar-SA" dirty="0"/>
              <a:t>دولت می باشد</a:t>
            </a:r>
            <a:r>
              <a:rPr lang="en-US" dirty="0"/>
              <a:t>.</a:t>
            </a:r>
            <a:br>
              <a:rPr lang="en-US" dirty="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28600"/>
            <a:ext cx="8915400" cy="4618059"/>
          </a:xfrm>
          <a:prstGeom prst="rect">
            <a:avLst/>
          </a:prstGeom>
          <a:noFill/>
        </p:spPr>
        <p:txBody>
          <a:bodyPr wrap="square" rtlCol="0">
            <a:spAutoFit/>
          </a:bodyPr>
          <a:lstStyle/>
          <a:p>
            <a:pPr algn="r" rtl="1">
              <a:lnSpc>
                <a:spcPct val="150000"/>
              </a:lnSpc>
            </a:pPr>
            <a:r>
              <a:rPr lang="en-US" dirty="0" smtClean="0"/>
              <a:t>-2 </a:t>
            </a:r>
            <a:r>
              <a:rPr lang="ar-SA" dirty="0"/>
              <a:t>در مواردی که اموال موضوع این آیین نامه بر اثر حوادث ناگهانی از قبیل سیل</a:t>
            </a:r>
            <a:r>
              <a:rPr lang="ar-SA" dirty="0" smtClean="0"/>
              <a:t>،</a:t>
            </a:r>
            <a:r>
              <a:rPr lang="fa-IR" dirty="0" smtClean="0"/>
              <a:t> </a:t>
            </a:r>
            <a:r>
              <a:rPr lang="ar-SA" dirty="0" smtClean="0"/>
              <a:t>زلزله </a:t>
            </a:r>
            <a:r>
              <a:rPr lang="ar-SA" dirty="0"/>
              <a:t>، جنگ و حوادث مشابه‌آن از بین برود، با گواهی بالاترین مقام دستگاه </a:t>
            </a:r>
            <a:r>
              <a:rPr lang="ar-SA" dirty="0" smtClean="0"/>
              <a:t>اجرایی</a:t>
            </a:r>
            <a:r>
              <a:rPr lang="fa-IR" dirty="0" smtClean="0"/>
              <a:t> </a:t>
            </a:r>
            <a:r>
              <a:rPr lang="ar-SA" dirty="0" smtClean="0"/>
              <a:t>مبنی </a:t>
            </a:r>
            <a:r>
              <a:rPr lang="ar-SA" dirty="0"/>
              <a:t>بر فقدان قصور و مسامحه از سوی مسئولان نگهداری‌اثر، موضوع در هیأت یاد </a:t>
            </a:r>
            <a:r>
              <a:rPr lang="ar-SA" dirty="0" smtClean="0"/>
              <a:t>شده</a:t>
            </a:r>
            <a:r>
              <a:rPr lang="fa-IR" dirty="0" smtClean="0"/>
              <a:t> </a:t>
            </a:r>
            <a:r>
              <a:rPr lang="ar-SA" dirty="0" smtClean="0"/>
              <a:t>مطرح </a:t>
            </a:r>
            <a:r>
              <a:rPr lang="ar-SA" dirty="0"/>
              <a:t>خواهد شد</a:t>
            </a:r>
            <a:r>
              <a:rPr lang="en-US" dirty="0"/>
              <a:t>.</a:t>
            </a:r>
            <a:br>
              <a:rPr lang="en-US" dirty="0"/>
            </a:br>
            <a:r>
              <a:rPr lang="en-US" dirty="0" smtClean="0"/>
              <a:t>-3</a:t>
            </a:r>
            <a:r>
              <a:rPr lang="ar-SA" dirty="0" smtClean="0"/>
              <a:t>هیأت </a:t>
            </a:r>
            <a:r>
              <a:rPr lang="ar-SA" dirty="0"/>
              <a:t>مزبور با بررسی جوانب امر و با توجه به نظر کارشناسی سازمان میراث </a:t>
            </a:r>
            <a:r>
              <a:rPr lang="ar-SA" dirty="0" smtClean="0"/>
              <a:t>فرهنگی</a:t>
            </a:r>
            <a:r>
              <a:rPr lang="fa-IR" dirty="0" smtClean="0"/>
              <a:t> </a:t>
            </a:r>
            <a:r>
              <a:rPr lang="ar-SA" dirty="0" smtClean="0"/>
              <a:t>کشور </a:t>
            </a:r>
            <a:r>
              <a:rPr lang="ar-SA" dirty="0"/>
              <a:t>و اقدامات‌انجام یافته از سوی دستگاه ذیربط و حکم صادرشده از مرجع قضایی </a:t>
            </a:r>
            <a:r>
              <a:rPr lang="ar-SA" dirty="0" smtClean="0"/>
              <a:t>یا</a:t>
            </a:r>
            <a:r>
              <a:rPr lang="fa-IR" dirty="0" smtClean="0"/>
              <a:t> </a:t>
            </a:r>
            <a:r>
              <a:rPr lang="ar-SA" dirty="0" smtClean="0"/>
              <a:t>اداری </a:t>
            </a:r>
            <a:r>
              <a:rPr lang="ar-SA" dirty="0"/>
              <a:t>ذیصلاح، تصمیم می گیرد</a:t>
            </a:r>
            <a:r>
              <a:rPr lang="en-US" dirty="0"/>
              <a:t>.</a:t>
            </a:r>
            <a:br>
              <a:rPr lang="en-US" dirty="0"/>
            </a:br>
            <a:r>
              <a:rPr lang="ar-SA" dirty="0"/>
              <a:t>‌تبصره 1 - حذف اموال موضوع این آیین نامه از فهرست اموال دولتی پس از </a:t>
            </a:r>
            <a:r>
              <a:rPr lang="ar-SA" dirty="0" smtClean="0"/>
              <a:t>تایید</a:t>
            </a:r>
            <a:r>
              <a:rPr lang="fa-IR" dirty="0" smtClean="0"/>
              <a:t> </a:t>
            </a:r>
            <a:r>
              <a:rPr lang="ar-SA" dirty="0" smtClean="0"/>
              <a:t>نماینده </a:t>
            </a:r>
            <a:r>
              <a:rPr lang="ar-SA" dirty="0"/>
              <a:t>سازمان میسر خواهد‌شد</a:t>
            </a:r>
            <a:r>
              <a:rPr lang="en-US" dirty="0"/>
              <a:t>.</a:t>
            </a:r>
            <a:br>
              <a:rPr lang="en-US" dirty="0"/>
            </a:br>
            <a:r>
              <a:rPr lang="ar-SA" dirty="0"/>
              <a:t>‌تبصره 2 - در صورتی که هیأت در جریان رسیدگی ، به تخلف اداری یا وقوع جرایم </a:t>
            </a:r>
            <a:r>
              <a:rPr lang="ar-SA" dirty="0" smtClean="0"/>
              <a:t>عمومی</a:t>
            </a:r>
            <a:r>
              <a:rPr lang="fa-IR" dirty="0" smtClean="0"/>
              <a:t> </a:t>
            </a:r>
            <a:r>
              <a:rPr lang="ar-SA" dirty="0" smtClean="0"/>
              <a:t>برخورد </a:t>
            </a:r>
            <a:r>
              <a:rPr lang="ar-SA" dirty="0"/>
              <a:t>نماید،‌موضوع را به مراجع ذیصلاح اداری و قضایی منعکس و تا صدور رای </a:t>
            </a:r>
            <a:r>
              <a:rPr lang="ar-SA" dirty="0" smtClean="0"/>
              <a:t>نهایی</a:t>
            </a:r>
            <a:r>
              <a:rPr lang="fa-IR" dirty="0" smtClean="0"/>
              <a:t> </a:t>
            </a:r>
            <a:r>
              <a:rPr lang="ar-SA" dirty="0" smtClean="0"/>
              <a:t>پیگیری </a:t>
            </a:r>
            <a:r>
              <a:rPr lang="ar-SA" dirty="0"/>
              <a:t>خواهد کرد</a:t>
            </a:r>
            <a:r>
              <a:rPr lang="en-US" dirty="0"/>
              <a:t>.</a:t>
            </a:r>
            <a:br>
              <a:rPr lang="en-US" dirty="0"/>
            </a:br>
            <a:r>
              <a:rPr lang="ar-SA" dirty="0"/>
              <a:t>‌ماده 24 - سازمان میراث فرهنگی کشور مسئول نظارت برحسن اجرای این آیین نامه </a:t>
            </a:r>
            <a:r>
              <a:rPr lang="ar-SA" dirty="0" smtClean="0"/>
              <a:t>بوده</a:t>
            </a:r>
            <a:r>
              <a:rPr lang="fa-IR" dirty="0" smtClean="0"/>
              <a:t> </a:t>
            </a:r>
            <a:r>
              <a:rPr lang="ar-SA" dirty="0" smtClean="0"/>
              <a:t>و </a:t>
            </a:r>
            <a:r>
              <a:rPr lang="ar-SA" dirty="0"/>
              <a:t>در موارد تخلف،‌ مراتب به بالاترین مقام دستگاه اجرایی منعکس خواهد شد</a:t>
            </a:r>
            <a:r>
              <a:rPr lang="en-US" dirty="0"/>
              <a:t>.</a:t>
            </a:r>
            <a:br>
              <a:rPr lang="en-US" dirty="0"/>
            </a:br>
            <a:r>
              <a:rPr lang="ar-SA" dirty="0"/>
              <a:t>‌محمدرضا عارف - معاون اول رییس‌جمهور</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86800" cy="3139321"/>
          </a:xfrm>
          <a:prstGeom prst="rect">
            <a:avLst/>
          </a:prstGeom>
          <a:noFill/>
        </p:spPr>
        <p:txBody>
          <a:bodyPr wrap="square" rtlCol="1">
            <a:spAutoFit/>
          </a:bodyPr>
          <a:lstStyle/>
          <a:p>
            <a:pPr algn="r" rtl="1"/>
            <a:r>
              <a:rPr lang="fa-IR" b="1" dirty="0" smtClean="0"/>
              <a:t>• موادی از آیین نامه نحوه انتخاب و برکناری، شرایط و حدود اختیارات و وظایف امین یا هیات امناء مذهبی و موقوفات مصوب10/2/1365</a:t>
            </a:r>
            <a:endParaRPr lang="fa-IR" dirty="0" smtClean="0"/>
          </a:p>
          <a:p>
            <a:r>
              <a:rPr lang="fa-IR" b="1" dirty="0" smtClean="0"/>
              <a:t/>
            </a:r>
            <a:br>
              <a:rPr lang="fa-IR" b="1" dirty="0" smtClean="0"/>
            </a:br>
            <a:endParaRPr lang="fa-IR" dirty="0" smtClean="0"/>
          </a:p>
          <a:p>
            <a:r>
              <a:rPr lang="fa-IR" b="1" dirty="0" smtClean="0"/>
              <a:t/>
            </a:r>
            <a:br>
              <a:rPr lang="fa-IR" b="1" dirty="0" smtClean="0"/>
            </a:br>
            <a:endParaRPr lang="fa-IR" dirty="0" smtClean="0"/>
          </a:p>
          <a:p>
            <a:pPr algn="r" rtl="1"/>
            <a:r>
              <a:rPr lang="fa-IR" b="1" dirty="0" smtClean="0"/>
              <a:t>تبصره2-</a:t>
            </a:r>
            <a:r>
              <a:rPr lang="fa-IR" dirty="0" smtClean="0"/>
              <a:t> دراماکن مذهبی که جزء آثار باستانی است هر نوع تعمیرو مرمت با اطلاع قبلی و نظارت سازمان میراث فرهنگی کشور صورت خواهد گرفت. </a:t>
            </a:r>
          </a:p>
          <a:p>
            <a:r>
              <a:rPr lang="fa-IR" dirty="0" smtClean="0"/>
              <a:t/>
            </a:r>
            <a:br>
              <a:rPr lang="fa-IR" dirty="0" smtClean="0"/>
            </a:br>
            <a:r>
              <a:rPr lang="fa-IR" dirty="0" smtClean="0"/>
              <a:t/>
            </a:r>
            <a:br>
              <a:rPr lang="fa-IR" dirty="0" smtClean="0"/>
            </a:b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228600"/>
            <a:ext cx="8839200" cy="3970318"/>
          </a:xfrm>
          <a:prstGeom prst="rect">
            <a:avLst/>
          </a:prstGeom>
          <a:noFill/>
        </p:spPr>
        <p:txBody>
          <a:bodyPr wrap="square" rtlCol="0">
            <a:spAutoFit/>
          </a:bodyPr>
          <a:lstStyle/>
          <a:p>
            <a:pPr algn="r" rtl="1"/>
            <a:r>
              <a:rPr lang="fa-IR" b="1" dirty="0" smtClean="0"/>
              <a:t>(ﺛﺎﻣﻨﺎً) ﺑﯿﻤﻪ اﺑﻨﯿﻪ ﻣﺘﻌﻠﻖ ﺑﻪ ﺷﻬﺮ از ﺣﺮﯾﻖ</a:t>
            </a:r>
          </a:p>
          <a:p>
            <a:pPr algn="r" rtl="1"/>
            <a:r>
              <a:rPr lang="fa-IR" b="1" dirty="0" smtClean="0"/>
              <a:t>(ﺗﺎﺳــﻌﺎً) ﻣﻌﺎوﻧـﺖ در ﺗﮑﺜﯿـﺮﻣﻌـﺎرف و ﻣــﺴﺎﻋﺪت در داﯾـﺮ ﻧﻤـﻮدن ﮐﺘﺎﺑﺨﺎﻧـﻪﻫــﺎ و ﻗﺮاﺋﺘﺨﺎﻧـــﻪﻫـــﺎ و ﻣـــﻮزهﻫـــﺎ و ﺣﻔـــﻆ و ﻣﺮﻣـــﺖ ﻣـــﺴﺎﺟﺪ و ﻣـــﺪارس و اﺑﻨﯿـــﻪ </a:t>
            </a:r>
          </a:p>
          <a:p>
            <a:pPr algn="r" rtl="1"/>
            <a:r>
              <a:rPr lang="fa-IR" b="1" dirty="0" smtClean="0"/>
              <a:t>ﻋﺘﯿﻘﻪ[</a:t>
            </a:r>
            <a:r>
              <a:rPr lang="en-US" b="1" dirty="0" err="1" smtClean="0"/>
              <a:t>bm</a:t>
            </a:r>
            <a:r>
              <a:rPr lang="en-US" b="1" dirty="0" smtClean="0"/>
              <a:t>](</a:t>
            </a:r>
            <a:r>
              <a:rPr lang="fa-IR" b="1" dirty="0" smtClean="0"/>
              <a:t>ﻋﺎﺷﺮاً) ﻣﺴﺎﻋﺪت ﺑﺎ دوﻟﺖ در ﺳﺎﺧﺘﻦ ﺑﺎزارﻫﺎ و ﻧﻤﺎﯾﺸﮕﺎهﻫﺎ ﺗﺠﺎرﺗﯽ و ﮐﻠﯿﻪْ ﻣﺮاﻗﺒﺖ رواج ﺣﺮﻓﺖ و ﺗﺠﺎرت ﺷﻬﺮ و داﯾﺮ ﻧﻤﻮدن ﻣﺤـﻞ ﺗـﺸﺨﯿﺺ اﺳـﻌﺎرو</a:t>
            </a:r>
          </a:p>
          <a:p>
            <a:pPr algn="r" rtl="1"/>
            <a:r>
              <a:rPr lang="fa-IR" b="1" dirty="0" smtClean="0"/>
              <a:t>ﻣﻌﺎﻣﻼت ﻋﻤﻮﻣﯽ.</a:t>
            </a:r>
          </a:p>
          <a:p>
            <a:pPr algn="r" rtl="1"/>
            <a:r>
              <a:rPr lang="fa-IR" b="1" dirty="0" smtClean="0"/>
              <a:t>3 - داﯾﺮه اﻗﺪاﻣﺎت ﺑﻠﺪﯾﻪ ﻣﺨﺘﺺ ﺑﻪ ﺣﺪود ﺷﻬﺮ و اراﺿﯽ ﻣﺘﻌﻠﻘﻪ ﺑﻪ ﺷﻬﺮ اﺳﺖ.</a:t>
            </a:r>
          </a:p>
          <a:p>
            <a:pPr algn="r" rtl="1"/>
            <a:r>
              <a:rPr lang="fa-IR" b="1" dirty="0" smtClean="0"/>
              <a:t>4 - اﻧﺠﻤﻦ و اداره ﺑﻠﺪﯾﻪ ﻣﯽﺗﻮاﻧﺪ ﺑﻪ اﺳﻢ ﺷﻬﺮ ﺑﯿـﻊ و ﺷـﺮاء و ﻫـﺮ ﮔﻮﻧـﻪ ﻣﻌـﺎﻣﻼت ﻧﻤﺎﯾﺪ و ﺑﻪ ﺟﺎﻫﺎي ﻻزم ﺷﮑﺎﯾﺖ ﮐﻨﺪ و در ﻣﺤﺎﮐﻤـﺎت ﻋﺪﻟﯿـﻪ اﻗﺎﻣـﻪ دﻋـﻮاﻧﻤﺎﯾـﺪ و ﻣﺪﻋﯽ و ﻣﺪﻋﯽﻋﻠﯿﻪ واﻗﻊ ﺷﻮد.</a:t>
            </a:r>
          </a:p>
          <a:p>
            <a:pPr algn="r" rtl="1"/>
            <a:r>
              <a:rPr lang="fa-IR" b="1" dirty="0" smtClean="0"/>
              <a:t>5 - اراﺿﯽ ﮐﻮﭼﻪﻫﺎ و ﻣﯿـﺪانﻫـﺎ و ﭘﯿـﺎدهروﻫـﺎ و ﻣﻌـﺎﺑﺮ و رودﺧﺎﻧـﻪﻫـﺎ و ﺳـﻮاﺣﻞ رودﺧﺎﻧﻪﻫﺎ و زﯾﺮ آﺑﻬﺎ و ﻏﯿﺮه ﻫﺮ ﭼﻨﺪ ﮐﻪ ﻣﺘﻌﻠﻖ ﺑﻪ ﺷﻬﺮ اﺳﺖ ﻣﺤﻞ اﺳـﺘﻔﺎدهﻋﻤـﻮم ﻧﺎس اﺳﺖ.</a:t>
            </a:r>
          </a:p>
          <a:p>
            <a:pPr algn="r" rtl="1"/>
            <a:r>
              <a:rPr lang="fa-IR" b="1" dirty="0" smtClean="0"/>
              <a:t>6 - وﺟﻮﻫﯽ ﮐﻪ اﻫﻞ ﺷﻬﺮ ﺑﺮاي ﻣﺼﺎرف ﺑﻠﺪﯾﻪ ﻣﯽدﻫﻨﺪ ﺑﺎﯾﺪ ﺑﻪ ﺣﮑﻢ ﻗﺎﻧﻮن ﺑﺎﺷﺪ.</a:t>
            </a:r>
          </a:p>
          <a:p>
            <a:pPr algn="r" rtl="1"/>
            <a:r>
              <a:rPr lang="fa-IR" b="1" dirty="0" smtClean="0"/>
              <a:t>7 - ﺣﺎﮐﻢ ﺷﻬﺮ ﺑﺎﯾﺪ ﻣﺮاﻗﺒﺖ ﻧﻤﺎﯾﺪ ﮐـﻪ اﻗـﺪاﻣﺎت ﺑﻠﺪﯾـﻪ ﻣﺨـﺎﻟﻒ ﺑـﺎ اﯾـﻦ ﻧﻈﺎﻣﻨﺎﻣـﻪ ﻧﺒﺎﺷﺪ.</a:t>
            </a:r>
          </a:p>
          <a:p>
            <a:pPr algn="r" rtl="1"/>
            <a:r>
              <a:rPr lang="fa-IR" b="1" dirty="0" smtClean="0"/>
              <a:t>8 - اداره ﺑﻠﺪﯾﻪ ﺣﻖ دارد ﮐﻪ ﻣﻬﺮﻣﻌﯿﻨﯽ ﺑﻪ اﺳﻢ ﺷﻬﺮ داﺷﺘﻪ ﺑﺎﺷﺪ.</a:t>
            </a:r>
          </a:p>
        </p:txBody>
      </p:sp>
      <p:sp>
        <p:nvSpPr>
          <p:cNvPr id="5" name="TextBox 4"/>
          <p:cNvSpPr txBox="1"/>
          <p:nvPr/>
        </p:nvSpPr>
        <p:spPr>
          <a:xfrm>
            <a:off x="76200" y="4495800"/>
            <a:ext cx="8915400" cy="872034"/>
          </a:xfrm>
          <a:prstGeom prst="rect">
            <a:avLst/>
          </a:prstGeom>
          <a:noFill/>
        </p:spPr>
        <p:txBody>
          <a:bodyPr wrap="square" rtlCol="0">
            <a:spAutoFit/>
          </a:bodyPr>
          <a:lstStyle/>
          <a:p>
            <a:pPr algn="r" rtl="1">
              <a:lnSpc>
                <a:spcPct val="150000"/>
              </a:lnSpc>
            </a:pPr>
            <a:r>
              <a:rPr lang="fa-IR" b="1" dirty="0" smtClean="0"/>
              <a:t>73 - اﻧﺠﻤﻦ ﺑﻠﺪﯾﻪ ﺑﻪ ﺣﮑﻢ وزﯾﺮ داﺧﻠﻪ در ﭘﺎﯾﺘﺨﺖ و ﺣﮑﺎم در وﻻﯾﺎت ﻓﻮقاﻟﻌﺎده ﺗﺸﮑﯿﻞ ﺗﻮاﻧﺪ ﺷﺪ وﻟﯽ ﺑﺎﯾﺪ ﻗﺒـﻞ از وﻗـﺖ ﻓﻬﺮﺳـﺖ اﻣـﻮري ﮐـﻪ دراﻧﺠﻤـﻦ ﻣﻄـﺮح ﻣﺬاﮐﺮه ﺧﻮاﻫﺪ ﺷﺪ ﺑﻪ ﺗﻮﺳﻂ رﯾﯿﺲ اﻧﺠﻤﻦ ﺑﻠﺪﯾﻪ ﺑﺮاي اﻋﻀﺎء ﻓﺮﺳﺘﺎده ﺷﻮد.</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8643998" cy="5355312"/>
          </a:xfrm>
          <a:prstGeom prst="rect">
            <a:avLst/>
          </a:prstGeom>
          <a:noFill/>
        </p:spPr>
        <p:txBody>
          <a:bodyPr wrap="square" rtlCol="1">
            <a:spAutoFit/>
          </a:bodyPr>
          <a:lstStyle/>
          <a:p>
            <a:pPr algn="r" rtl="1"/>
            <a:r>
              <a:rPr lang="fa-IR" b="1" dirty="0">
                <a:cs typeface="B Nazanin" pitchFamily="2" charset="-78"/>
              </a:rPr>
              <a:t>شماره 2483 1/2/1379 </a:t>
            </a:r>
            <a:r>
              <a:rPr lang="fa-IR" b="1" dirty="0" smtClean="0">
                <a:cs typeface="B Nazanin" pitchFamily="2" charset="-78"/>
              </a:rPr>
              <a:t/>
            </a:r>
            <a:br>
              <a:rPr lang="fa-IR" b="1" dirty="0" smtClean="0">
                <a:cs typeface="B Nazanin" pitchFamily="2" charset="-78"/>
              </a:rPr>
            </a:br>
            <a:r>
              <a:rPr lang="fa-IR" b="1" dirty="0">
                <a:cs typeface="B Nazanin" pitchFamily="2" charset="-78"/>
              </a:rPr>
              <a:t>سازمان برنامه وبودجه </a:t>
            </a:r>
            <a:r>
              <a:rPr lang="fa-IR" b="1" dirty="0" smtClean="0">
                <a:cs typeface="B Nazanin" pitchFamily="2" charset="-78"/>
              </a:rPr>
              <a:t/>
            </a:r>
            <a:br>
              <a:rPr lang="fa-IR" b="1" dirty="0" smtClean="0">
                <a:cs typeface="B Nazanin" pitchFamily="2" charset="-78"/>
              </a:rPr>
            </a:br>
            <a:r>
              <a:rPr lang="fa-IR" b="1" dirty="0">
                <a:solidFill>
                  <a:srgbClr val="FF0000"/>
                </a:solidFill>
                <a:cs typeface="B Nazanin" pitchFamily="2" charset="-78"/>
              </a:rPr>
              <a:t>قانون برنامه سوم توسعه اقتصادي ، اجتماعي وفرهنگي جمهوري اسلامي ايران </a:t>
            </a:r>
            <a:r>
              <a:rPr lang="fa-IR" b="1" dirty="0">
                <a:cs typeface="B Nazanin" pitchFamily="2" charset="-78"/>
              </a:rPr>
              <a:t>كه درجلسه علني روزچهارشنبه مورخ هفدهم فروردين ماه يكهزارو سيصدوهفتادونه مجلس شوراي اسلامي تصويب ودرتاريخ 17/1/1379به تاييدشوراي نگهبان رسيده وطي نامه شماره 3703 - ق مورخ 28/1/1379 واصل گرديده است ، به پيوست جهت اجراابلاغ مي گردد. </a:t>
            </a:r>
            <a:r>
              <a:rPr lang="fa-IR" b="1" dirty="0" smtClean="0">
                <a:cs typeface="B Nazanin" pitchFamily="2" charset="-78"/>
              </a:rPr>
              <a:t/>
            </a:r>
            <a:br>
              <a:rPr lang="fa-IR" b="1" dirty="0" smtClean="0">
                <a:cs typeface="B Nazanin" pitchFamily="2" charset="-78"/>
              </a:rPr>
            </a:br>
            <a:r>
              <a:rPr lang="fa-IR" b="1" dirty="0">
                <a:cs typeface="B Nazanin" pitchFamily="2" charset="-78"/>
              </a:rPr>
              <a:t>رئيس جمهور </a:t>
            </a:r>
            <a:r>
              <a:rPr lang="fa-IR" b="1" dirty="0" smtClean="0">
                <a:cs typeface="B Nazanin" pitchFamily="2" charset="-78"/>
              </a:rPr>
              <a:t>– سيدمحمدخاتمي</a:t>
            </a:r>
          </a:p>
          <a:p>
            <a:pPr algn="r" rtl="1"/>
            <a:endParaRPr lang="fa-IR" b="1" dirty="0" smtClean="0">
              <a:cs typeface="B Nazanin" pitchFamily="2" charset="-78"/>
            </a:endParaRPr>
          </a:p>
          <a:p>
            <a:pPr algn="r" rtl="1"/>
            <a:r>
              <a:rPr lang="fa-IR" b="1" dirty="0" smtClean="0">
                <a:cs typeface="B Nazanin" pitchFamily="2" charset="-78"/>
              </a:rPr>
              <a:t>ماده 156ـ به منظور استفاده از توانمنديهاي شوراهاي اسلامي شهر و روستا در انجام امور ديني و فرهنگي شوراهاي مذكور علاوه بر وظايف مصرحه در قانون تشكيل آنها موظف به انجام وظايف ذيل هستند . </a:t>
            </a:r>
            <a:br>
              <a:rPr lang="fa-IR" b="1" dirty="0" smtClean="0">
                <a:cs typeface="B Nazanin" pitchFamily="2" charset="-78"/>
              </a:rPr>
            </a:br>
            <a:r>
              <a:rPr lang="fa-IR" b="1" dirty="0" smtClean="0">
                <a:cs typeface="B Nazanin" pitchFamily="2" charset="-78"/>
              </a:rPr>
              <a:t>الف ـ بررسي مشكلات و نارسائيهاي فرهنگي هنري ورزشي وآموزشي وارائه پيشنهادهاي لازم يه مسئوولان و مراجع ذيربط . </a:t>
            </a:r>
            <a:br>
              <a:rPr lang="fa-IR" b="1" dirty="0" smtClean="0">
                <a:cs typeface="B Nazanin" pitchFamily="2" charset="-78"/>
              </a:rPr>
            </a:br>
            <a:r>
              <a:rPr lang="fa-IR" b="1" dirty="0" smtClean="0">
                <a:cs typeface="B Nazanin" pitchFamily="2" charset="-78"/>
              </a:rPr>
              <a:t>ب ـ مساعدات و مشاركت در حفظ و نگهداري بناهاي فرهنگي گلزار شهداء بهره برداري از مراكز فرهنگي و هنري و وزرشي و تلاش براي جلب همكاري مردم در ايجاد تاسيسات وفضاهاي مورد نياز . </a:t>
            </a:r>
            <a:br>
              <a:rPr lang="fa-IR" b="1" dirty="0" smtClean="0">
                <a:cs typeface="B Nazanin" pitchFamily="2" charset="-78"/>
              </a:rPr>
            </a:br>
            <a:r>
              <a:rPr lang="fa-IR" b="1" dirty="0" smtClean="0">
                <a:cs typeface="B Nazanin" pitchFamily="2" charset="-78"/>
              </a:rPr>
              <a:t>ج ـ همكاري در حفاظت از ابنيه و آثار تاريخي و فرهنگي و بافتها ومحوطه هاي فرهنگي تاريخي و ممانعت از تغيير كاربري آنها . </a:t>
            </a:r>
            <a:br>
              <a:rPr lang="fa-IR" b="1" dirty="0" smtClean="0">
                <a:cs typeface="B Nazanin" pitchFamily="2" charset="-78"/>
              </a:rPr>
            </a:br>
            <a:r>
              <a:rPr lang="fa-IR" b="1" dirty="0" smtClean="0">
                <a:cs typeface="B Nazanin" pitchFamily="2" charset="-78"/>
              </a:rPr>
              <a:t>آئين نامه اجرائي اين ماده شامل نحوه مشاركت و همكاري شوراها در انجام وظايف مذكور به پيشنهاد مشترك وزارتخانه هاي فرهنگ و ارشاد اسلامي و كشور سازمان تبليغات اسلامي و سازمان تربيت بدني به تصويب هيات وزيران خواهد رسيد .</a:t>
            </a:r>
            <a:r>
              <a:rPr lang="fa-IR" dirty="0" smtClean="0"/>
              <a:t> </a:t>
            </a:r>
            <a:r>
              <a:rPr lang="fa-IR" b="1" dirty="0">
                <a:cs typeface="B Nazanin" pitchFamily="2" charset="-78"/>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71414"/>
            <a:ext cx="8715436" cy="5078313"/>
          </a:xfrm>
          <a:prstGeom prst="rect">
            <a:avLst/>
          </a:prstGeom>
          <a:noFill/>
        </p:spPr>
        <p:txBody>
          <a:bodyPr wrap="square" rtlCol="1">
            <a:spAutoFit/>
          </a:bodyPr>
          <a:lstStyle/>
          <a:p>
            <a:pPr algn="r" rtl="1"/>
            <a:r>
              <a:rPr lang="fa-IR" b="1" dirty="0">
                <a:cs typeface="B Nazanin" pitchFamily="2" charset="-78"/>
              </a:rPr>
              <a:t>ماده 165ـ به منظور حفظ و حراست از ميراث فرهنگي كشور اجازه داده مي شود: </a:t>
            </a:r>
            <a:r>
              <a:rPr lang="fa-IR" b="1" dirty="0" smtClean="0">
                <a:cs typeface="B Nazanin" pitchFamily="2" charset="-78"/>
              </a:rPr>
              <a:t/>
            </a:r>
            <a:br>
              <a:rPr lang="fa-IR" b="1" dirty="0" smtClean="0">
                <a:cs typeface="B Nazanin" pitchFamily="2" charset="-78"/>
              </a:rPr>
            </a:br>
            <a:r>
              <a:rPr lang="fa-IR" b="1" dirty="0">
                <a:cs typeface="B Nazanin" pitchFamily="2" charset="-78"/>
              </a:rPr>
              <a:t>الف ـ سازمان ميراث فرهنگي كشور با اخذ اجازه از ستاد فرماندهي كل نيروهاي مسلح يگان پاسداران ميراث فرهنگي كشور را زير نظر سازمان مذكور تشكيل دهد. </a:t>
            </a:r>
            <a:r>
              <a:rPr lang="fa-IR" b="1" dirty="0" smtClean="0">
                <a:cs typeface="B Nazanin" pitchFamily="2" charset="-78"/>
              </a:rPr>
              <a:t/>
            </a:r>
            <a:br>
              <a:rPr lang="fa-IR" b="1" dirty="0" smtClean="0">
                <a:cs typeface="B Nazanin" pitchFamily="2" charset="-78"/>
              </a:rPr>
            </a:br>
            <a:r>
              <a:rPr lang="fa-IR" b="1" dirty="0">
                <a:cs typeface="B Nazanin" pitchFamily="2" charset="-78"/>
              </a:rPr>
              <a:t>ب ـ كليه جرائم اخذ شده از حفاري هاي غير مجاز و قاچاقچيان اموال تاريخي و فرهنگي به درآمد عمومي واريز گردد. حداكثر معادل وجوه واريزي در قالب لوايح به تصويب هيات وزيران مي رسد به شرح ذيل به مصرف خواهد رسيد: </a:t>
            </a:r>
            <a:r>
              <a:rPr lang="fa-IR" b="1" dirty="0" smtClean="0">
                <a:cs typeface="B Nazanin" pitchFamily="2" charset="-78"/>
              </a:rPr>
              <a:t/>
            </a:r>
            <a:br>
              <a:rPr lang="fa-IR" b="1" dirty="0" smtClean="0">
                <a:cs typeface="B Nazanin" pitchFamily="2" charset="-78"/>
              </a:rPr>
            </a:br>
            <a:r>
              <a:rPr lang="fa-IR" b="1" dirty="0">
                <a:cs typeface="B Nazanin" pitchFamily="2" charset="-78"/>
              </a:rPr>
              <a:t>1 ـ پرداخت به كاشفان اموال قاچاق و اشخاص حقيقي و حقوقي كه در اين زمينه همكاري مي كنند به عنوان حق الكشف و پاداش. </a:t>
            </a:r>
            <a:r>
              <a:rPr lang="fa-IR" b="1" dirty="0" smtClean="0">
                <a:cs typeface="B Nazanin" pitchFamily="2" charset="-78"/>
              </a:rPr>
              <a:t/>
            </a:r>
            <a:br>
              <a:rPr lang="fa-IR" b="1" dirty="0" smtClean="0">
                <a:cs typeface="B Nazanin" pitchFamily="2" charset="-78"/>
              </a:rPr>
            </a:br>
            <a:r>
              <a:rPr lang="fa-IR" b="1" dirty="0">
                <a:cs typeface="B Nazanin" pitchFamily="2" charset="-78"/>
              </a:rPr>
              <a:t>2 ـ تامين هزينه هاي مربوط به تقويت امر حفاظت از ميراث فرهنگي . </a:t>
            </a:r>
            <a:r>
              <a:rPr lang="fa-IR" b="1" dirty="0" smtClean="0">
                <a:cs typeface="B Nazanin" pitchFamily="2" charset="-78"/>
              </a:rPr>
              <a:t/>
            </a:r>
            <a:br>
              <a:rPr lang="fa-IR" b="1" dirty="0" smtClean="0">
                <a:cs typeface="B Nazanin" pitchFamily="2" charset="-78"/>
              </a:rPr>
            </a:br>
            <a:r>
              <a:rPr lang="fa-IR" b="1" dirty="0">
                <a:cs typeface="B Nazanin" pitchFamily="2" charset="-78"/>
              </a:rPr>
              <a:t>ج ـ خروج آثار منقول تاريخي و فرهنگي كه براي انجام مطالعات تعميرات و ساير موارد ضرور به ايران وارد مي شود موكول به ارائه گواهي ورود آثار مذكور صادره از سوي سازمان ميراث فرهنگي با ذكر كامل مشخصات خواهد بود . </a:t>
            </a:r>
            <a:r>
              <a:rPr lang="fa-IR" b="1" dirty="0" smtClean="0">
                <a:cs typeface="B Nazanin" pitchFamily="2" charset="-78"/>
              </a:rPr>
              <a:t/>
            </a:r>
            <a:br>
              <a:rPr lang="fa-IR" b="1" dirty="0" smtClean="0">
                <a:cs typeface="B Nazanin" pitchFamily="2" charset="-78"/>
              </a:rPr>
            </a:br>
            <a:r>
              <a:rPr lang="fa-IR" b="1" dirty="0">
                <a:cs typeface="B Nazanin" pitchFamily="2" charset="-78"/>
              </a:rPr>
              <a:t>ماده 166ـ به منظور حسن اجراي وظايف مندرج در </a:t>
            </a:r>
            <a:r>
              <a:rPr lang="fa-IR" b="1" dirty="0">
                <a:cs typeface="B Nazanin" pitchFamily="2" charset="-78"/>
                <a:hlinkClick r:id="rId2"/>
              </a:rPr>
              <a:t>قانون اساسنامه سازمان ميراث فرهنگي كشور</a:t>
            </a:r>
            <a:r>
              <a:rPr lang="fa-IR" b="1" dirty="0">
                <a:cs typeface="B Nazanin" pitchFamily="2" charset="-78"/>
              </a:rPr>
              <a:t> مصوب 1/2/1367 در خصوص مرمت و احياي بافتها و بناهاي تاريخي فرهنگي اقدامات ذيل انجام مي شود: </a:t>
            </a:r>
            <a:r>
              <a:rPr lang="fa-IR" b="1" dirty="0" smtClean="0">
                <a:cs typeface="B Nazanin" pitchFamily="2" charset="-78"/>
              </a:rPr>
              <a:t/>
            </a:r>
            <a:br>
              <a:rPr lang="fa-IR" b="1" dirty="0" smtClean="0">
                <a:cs typeface="B Nazanin" pitchFamily="2" charset="-78"/>
              </a:rPr>
            </a:br>
            <a:r>
              <a:rPr lang="fa-IR" b="1" dirty="0">
                <a:cs typeface="B Nazanin" pitchFamily="2" charset="-78"/>
              </a:rPr>
              <a:t>الف ـ رئيس سازمان ميراث فرهنگي كشور در شوراي عالي شهرسازي و معماري ايران و نمايندگان آن سازمان در كميسيونهاي ماده (5) </a:t>
            </a:r>
            <a:r>
              <a:rPr lang="fa-IR" b="1" dirty="0">
                <a:cs typeface="B Nazanin" pitchFamily="2" charset="-78"/>
                <a:hlinkClick r:id="rId3"/>
              </a:rPr>
              <a:t>قانون تاسيس شوراي عالي شهرسازي و معماري ايران</a:t>
            </a:r>
            <a:r>
              <a:rPr lang="fa-IR" b="1" dirty="0">
                <a:cs typeface="B Nazanin" pitchFamily="2" charset="-78"/>
              </a:rPr>
              <a:t>مصوب 22/12/1351 و اصلاحات بعدي تهران و شهرستانها عضويت مي يابند. </a:t>
            </a:r>
            <a:r>
              <a:rPr lang="fa-IR" dirty="0" smtClean="0"/>
              <a:t/>
            </a:r>
            <a:br>
              <a:rPr lang="fa-IR" dirty="0" smtClean="0"/>
            </a:br>
            <a:endParaRPr lang="fa-I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285728"/>
            <a:ext cx="8715436" cy="5355312"/>
          </a:xfrm>
          <a:prstGeom prst="rect">
            <a:avLst/>
          </a:prstGeom>
          <a:noFill/>
        </p:spPr>
        <p:txBody>
          <a:bodyPr wrap="square" rtlCol="1">
            <a:spAutoFit/>
          </a:bodyPr>
          <a:lstStyle/>
          <a:p>
            <a:pPr algn="r" rtl="1"/>
            <a:r>
              <a:rPr lang="fa-IR" b="1" dirty="0" smtClean="0"/>
              <a:t>ب ـ در شهرهاي داراي بافت تاريخي ارزشمند كه حدود تاريخي ارزشمند كه حدود آن طبق ماده (3) قانون اساسنامه سازمان ميراث فرهنگي كشور مصوب 1/2/1367 اعلام شده و يا مي شود تشكيلات شهرداريها مورد تجديد نظر قرار مي گيرد و به منظور انجام امور مربوط به حفاظت از بافت تاريخي اين گونه شهرها ساز و كار مديريتي مناسب در شهرداريهاي مذكور ايجاد مي گردد. </a:t>
            </a:r>
            <a:br>
              <a:rPr lang="fa-IR" b="1" dirty="0" smtClean="0"/>
            </a:br>
            <a:r>
              <a:rPr lang="fa-IR" b="1" dirty="0" smtClean="0"/>
              <a:t>ج ـ شوراهاي شهر درصدي از درآمد شهرداري هر شهر را متناسب با نياز بافتهاي تاريخي آن شهر در اختيار مديريت ذيربط در شهرداري قراري مي دهند تا با نظارت واحدهاي سازمان ميراث فرهنگي كشور در جهت مرمت بناها مجموعه ها و بافتهاي تاريخي همان محل به مصرف برسد. </a:t>
            </a:r>
            <a:br>
              <a:rPr lang="fa-IR" b="1" dirty="0" smtClean="0"/>
            </a:br>
            <a:r>
              <a:rPr lang="fa-IR" b="1" dirty="0" smtClean="0"/>
              <a:t>دولت مكلف است امكانات و شرايط لازم جهت استفاده از منابع مالي و سرمايه هاي بين المللي و اعتبارات سازمانهاي ميراث فرهنگي بين المللي از قبيل يونسكو برا ي توسعه امكانات و حفاظت آثار ملي و ميراث فرهنگي را با سرمايه گذاري اوليه داخلي تا پايان سال دوم برنامه سوم فراهم نمايد. </a:t>
            </a:r>
            <a:br>
              <a:rPr lang="fa-IR" b="1" dirty="0" smtClean="0"/>
            </a:br>
            <a:r>
              <a:rPr lang="fa-IR" b="1" dirty="0" smtClean="0"/>
              <a:t>آئين نامه اجرائي اين بند بنا به پيشنهاد مشترك سازمان ميراث فرهنگي كشور وزارت كشور و سازمان برنامه و بودجه به تصويب هيات وزيران خواهد رسيد. </a:t>
            </a:r>
            <a:br>
              <a:rPr lang="fa-IR" b="1" dirty="0" smtClean="0"/>
            </a:br>
            <a:r>
              <a:rPr lang="fa-IR" b="1" dirty="0" smtClean="0"/>
              <a:t>د ـ به منظور حفظ بافت قديمي و سنتي منطقه جماران محدوده منتهي به حسينيه جماران و بيت حضرت امام خميني(ره) طبق نقشه و طرح مصوب شورايعالي شهرسازي و تملك املاك واقع محدوده فوق الذكر و تبديل آن به مجموعه فرهنگي و خدماتي براي زائران و گردشگران داخلي و خارجي شهرداري تهران موظف است اقدام لازم را به عمل آورده و پس از تملك در اختيار مؤسسه تنظيم و نشر آثار حضرت امام خميني (ره) قرار دهد . وزارت مسكن و شهرسازي بايد زمين مناسب را به صورت رايگان يا قيمت خريد اوليه جهت معوض املاك فوق در اختيار شهرداري قرار دهد همچنين وزارتخانه ها و سازمانها شركتهاي دولتي و نهادهاي انقلابي و عمومي مجازند املاكي كه مورد نياز دستگاه خود نمي باشد را جهت امر فوق تخصيص و در اختيار مجريان طرح قرار دهند.</a:t>
            </a:r>
            <a:r>
              <a:rPr lang="fa-IR" dirty="0" smtClean="0"/>
              <a:t> </a:t>
            </a:r>
            <a:endParaRPr lang="fa-I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228600"/>
            <a:ext cx="8839200" cy="6755696"/>
          </a:xfrm>
          <a:prstGeom prst="rect">
            <a:avLst/>
          </a:prstGeom>
          <a:noFill/>
        </p:spPr>
        <p:txBody>
          <a:bodyPr wrap="square" rtlCol="1">
            <a:spAutoFit/>
          </a:bodyPr>
          <a:lstStyle/>
          <a:p>
            <a:pPr algn="r" rtl="1"/>
            <a:r>
              <a:rPr lang="fa-IR" sz="2000" dirty="0" smtClean="0"/>
              <a:t>• </a:t>
            </a:r>
            <a:r>
              <a:rPr lang="fa-IR" sz="2000" b="1" dirty="0" smtClean="0"/>
              <a:t>موادی از قانون برنامه سوم توسعه اقتصادی، اجتماعی و فرهنگی جمهوری اسلامی ایرن مصوب 17/1/1379(تنفیذی درقانون برنامه چهارم</a:t>
            </a:r>
            <a:r>
              <a:rPr lang="fa-IR" sz="2000" b="1" dirty="0" smtClean="0"/>
              <a:t>)</a:t>
            </a:r>
          </a:p>
          <a:p>
            <a:pPr algn="r" rtl="1"/>
            <a:r>
              <a:rPr lang="fa-IR" sz="2000" dirty="0" smtClean="0">
                <a:solidFill>
                  <a:srgbClr val="FF0000"/>
                </a:solidFill>
              </a:rPr>
              <a:t>مواد (۱۵۶)، (۱۶۱) و بند «الف» ماده (۱۶۲) «قانون برنامه‌ی سوم توسعه اقتصادی، اجتماعی و فرهنگی جمهوری اسلامی ایران مصوب ۱۳۷۹/۱/۱۷ و اصلاحیه‌های آن» برای دوره برنامه‌ی چهارم توسعه اقتصادی، اجتماعی و فرهنگی جمهوری اسلامی ایران (۱۳۸۸-۱۳۸۴) تنفیذ می‌گردد.</a:t>
            </a:r>
            <a:endParaRPr lang="fa-IR" sz="2000" dirty="0" smtClean="0">
              <a:solidFill>
                <a:srgbClr val="FF0000"/>
              </a:solidFill>
            </a:endParaRPr>
          </a:p>
          <a:p>
            <a:pPr algn="r" rtl="1">
              <a:lnSpc>
                <a:spcPct val="150000"/>
              </a:lnSpc>
            </a:pPr>
            <a:r>
              <a:rPr lang="fa-IR" b="1" dirty="0" smtClean="0"/>
              <a:t>ماده </a:t>
            </a:r>
            <a:r>
              <a:rPr lang="fa-IR" b="1" dirty="0" smtClean="0"/>
              <a:t>156- (تنفیذی به موچب ماده 105 قانون برنامه چهارم) به منظور استفاده از توانمندی های شوراهای اسلامی شهر و روستا در انجام امور دینی و فرهنگی، شوراهای مذکور علاوه بر وظایف مصرحه در قانون تشکیل آنها موظف  به انجام وظایف ذیل هستند:</a:t>
            </a:r>
          </a:p>
          <a:p>
            <a:pPr algn="r" rtl="1">
              <a:lnSpc>
                <a:spcPct val="150000"/>
              </a:lnSpc>
            </a:pPr>
            <a:r>
              <a:rPr lang="fa-IR" b="1" dirty="0" smtClean="0"/>
              <a:t>ج)  همکاری درحفاظت از ابنیه و آثار تاریخی و فرهنگی و بافت ها و محوطه های فرهنگی تاریخی و ممانعت از تغییر کاربری آنها.</a:t>
            </a:r>
          </a:p>
          <a:p>
            <a:pPr algn="r" rtl="1">
              <a:lnSpc>
                <a:spcPct val="150000"/>
              </a:lnSpc>
            </a:pPr>
            <a:r>
              <a:rPr lang="fa-IR" b="1" dirty="0" smtClean="0"/>
              <a:t>ماده 166- (تنفیذی به موجب ماده 115 قانون برنامه چهارم) به منظور حسن اجرای وظایف مندرج در قانون اساسنامه سازمان میراث فرهنگی کشور مصوب 1/2/1367 در خصوص مرمت و احیای بافتها و بناهای تاریخی فرهنگی، اقدامات ذیل انجام می شود:</a:t>
            </a:r>
          </a:p>
          <a:p>
            <a:pPr algn="r" rtl="1">
              <a:lnSpc>
                <a:spcPct val="150000"/>
              </a:lnSpc>
            </a:pPr>
            <a:r>
              <a:rPr lang="fa-IR" b="1" dirty="0" smtClean="0"/>
              <a:t>ج) شوراهای شهر درصدی از درآمد شهرداری هر شهر را متناسب با نیاز بافت های تاریخی آن  شهر در اختیار مدیریت ذی ربط در شهرداری قرار می دهند تا با نظارت واحدهای سازمان میراث فرهنگی کشور در جهت مرمت بناها مجموعه ها و بافت های تاریخی همان محل به مصرف برسد.</a:t>
            </a:r>
          </a:p>
          <a:p>
            <a:pPr algn="r" rtl="1"/>
            <a:r>
              <a:rPr lang="fa-IR" dirty="0" smtClean="0"/>
              <a:t/>
            </a:r>
            <a:br>
              <a:rPr lang="fa-IR" dirty="0" smtClean="0"/>
            </a:br>
            <a:endParaRPr lang="fa-I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10600" cy="5970865"/>
          </a:xfrm>
          <a:prstGeom prst="rect">
            <a:avLst/>
          </a:prstGeom>
          <a:noFill/>
        </p:spPr>
        <p:txBody>
          <a:bodyPr wrap="square" rtlCol="1">
            <a:spAutoFit/>
          </a:bodyPr>
          <a:lstStyle/>
          <a:p>
            <a:pPr algn="r" rtl="1"/>
            <a:r>
              <a:rPr lang="fa-IR" b="1" dirty="0" smtClean="0"/>
              <a:t>• </a:t>
            </a:r>
            <a:r>
              <a:rPr lang="fa-IR" sz="2000" b="1" dirty="0" smtClean="0"/>
              <a:t>آیین نامه اجرایی بند ج ماده 114 قانون برنامه چهارم توسعه اقتصادی، اجتماعی  و فرهنگی جمهوری اسلامی ایران مصوب 5/5/84 هیات وزیران</a:t>
            </a:r>
            <a:endParaRPr lang="fa-IR" sz="2000" dirty="0" smtClean="0"/>
          </a:p>
          <a:p>
            <a:pPr algn="r" rtl="1"/>
            <a:r>
              <a:rPr lang="fa-IR" b="1" dirty="0" smtClean="0"/>
              <a:t/>
            </a:r>
            <a:br>
              <a:rPr lang="fa-IR" b="1" dirty="0" smtClean="0"/>
            </a:br>
            <a:r>
              <a:rPr lang="fa-IR" b="1" dirty="0" smtClean="0"/>
              <a:t>ماده2- مطالعات فرهنگی- تاریخی و مستندسازی آثار فرهنگی – تاریخی واقع درمحدوده طرح بر اساس دستور العمل های صادر شده از سازمان میراث فرهنگی و گردشگری و تحت نظارت علمی سازمان مذکور توسط دستگاه مجری انجام خواهد شد.</a:t>
            </a:r>
          </a:p>
          <a:p>
            <a:pPr algn="r" rtl="1">
              <a:lnSpc>
                <a:spcPct val="150000"/>
              </a:lnSpc>
            </a:pPr>
            <a:endParaRPr lang="fa-IR" b="1" dirty="0" smtClean="0"/>
          </a:p>
          <a:p>
            <a:pPr algn="r" rtl="1">
              <a:lnSpc>
                <a:spcPct val="150000"/>
              </a:lnSpc>
            </a:pPr>
            <a:r>
              <a:rPr lang="fa-IR" b="1" dirty="0" smtClean="0"/>
              <a:t>ماده4- ضوابط حفاظتی عرصه و حریم آثار فرهنگی – تاریخی واقع در محدوده طرح و در صورت لزوم عملیات نجات بخشی آنها، حسب نظر و با نظارت سازمان میراث فرهنگی و گردشگری، در قالب مطالعات موضوع این آیین نامه انجام و پس از تایید نهایی سازمان میراث فرهنگی و گردشگری تسوطمجری و از محل اعتبارات طرح انجام خواهد شد. </a:t>
            </a:r>
          </a:p>
          <a:p>
            <a:pPr algn="r" rtl="1">
              <a:lnSpc>
                <a:spcPct val="150000"/>
              </a:lnSpc>
            </a:pPr>
            <a:endParaRPr lang="fa-IR" b="1" dirty="0" smtClean="0"/>
          </a:p>
          <a:p>
            <a:pPr algn="r" rtl="1">
              <a:lnSpc>
                <a:spcPct val="150000"/>
              </a:lnSpc>
            </a:pPr>
            <a:r>
              <a:rPr lang="fa-IR" b="1" dirty="0" smtClean="0"/>
              <a:t>ماده5- دستگاه مجری یک نسخه از مطالعات فرهنگی – تاریخی و اسناد مربوط به مستندسازی آثار فرهنگی تاریخی موجود در محوطه اجرای طرح را به سازمان میراث فرهنگی و گردشگری تحویل خواهد داد.</a:t>
            </a:r>
          </a:p>
          <a:p>
            <a:pPr algn="r" rtl="1"/>
            <a:r>
              <a:rPr lang="fa-IR" dirty="0" smtClean="0"/>
              <a:t/>
            </a:r>
            <a:br>
              <a:rPr lang="fa-IR" dirty="0" smtClean="0"/>
            </a:br>
            <a:r>
              <a:rPr lang="fa-IR" dirty="0" smtClean="0"/>
              <a:t/>
            </a:r>
            <a:br>
              <a:rPr lang="fa-IR" dirty="0" smtClean="0"/>
            </a:br>
            <a:endParaRPr lang="fa-I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763000" cy="7294305"/>
          </a:xfrm>
          <a:prstGeom prst="rect">
            <a:avLst/>
          </a:prstGeom>
          <a:noFill/>
        </p:spPr>
        <p:txBody>
          <a:bodyPr wrap="square" rtlCol="1">
            <a:spAutoFit/>
          </a:bodyPr>
          <a:lstStyle/>
          <a:p>
            <a:pPr algn="r" rtl="1"/>
            <a:r>
              <a:rPr lang="fa-IR" b="1" dirty="0" smtClean="0"/>
              <a:t>• آیین نامه اجرایی بند(ج) ماده (166) تنفیذی برنامه سوم توسعه اقتصادی اجتماعی و فرهنگی جمهوری اسلامی ایران مصوب 8/4/1384 هیات وزیران</a:t>
            </a:r>
            <a:endParaRPr lang="fa-IR" dirty="0" smtClean="0"/>
          </a:p>
          <a:p>
            <a:pPr algn="r" rtl="1"/>
            <a:endParaRPr lang="fa-IR" dirty="0" smtClean="0"/>
          </a:p>
          <a:p>
            <a:pPr algn="r" rtl="1">
              <a:lnSpc>
                <a:spcPct val="150000"/>
              </a:lnSpc>
            </a:pPr>
            <a:r>
              <a:rPr lang="fa-IR" b="1" dirty="0" smtClean="0"/>
              <a:t>ماده1-</a:t>
            </a:r>
            <a:r>
              <a:rPr lang="fa-IR" dirty="0" smtClean="0"/>
              <a:t> </a:t>
            </a:r>
            <a:r>
              <a:rPr lang="fa-IR" b="1" dirty="0" smtClean="0"/>
              <a:t>وزارت کشور موظف است حداکثر تا پایان سال دوم برنامه چهارم توسعه ، در تمام شهرهای دارای بافت تاریخی ارزشمند که محدوده آنها و ضوابط حفاظتی و کاربری آنها به موجب ماده 2 این آیین نامه، توسط سازمان میرا ث فرهنگی کشور تعیین و اعلام شده یا می شود، با توجه به وسعت و ویژگی های بافت و همچنین تعداد و تنوع بناها، محوطه ها و مجموعه های تاریخی – فرهنگی و عرصه آنها واقع در محدوده قانوی شهر، ساختار مدیریتی مناسب در ستاد یا مدیریت مناطق شهری با هماهنگی سازمان میراث فرهنگی کشور ایجاد نماید. </a:t>
            </a:r>
          </a:p>
          <a:p>
            <a:pPr algn="r" rtl="1">
              <a:lnSpc>
                <a:spcPct val="150000"/>
              </a:lnSpc>
            </a:pPr>
            <a:r>
              <a:rPr lang="fa-IR" b="1" dirty="0" smtClean="0"/>
              <a:t>1- برنامه ریزی، تهیه و اجرای طرح ها و انجام اقدامات لازم به منظور تحقق ضوابط حفاظتی اعلام شده توسط سازمان میراث فرهنگی کشور درمورد بناها، مجموعه ها، محوطه ها و بافت های تاریخی</a:t>
            </a:r>
          </a:p>
          <a:p>
            <a:pPr algn="r" rtl="1">
              <a:lnSpc>
                <a:spcPct val="150000"/>
              </a:lnSpc>
            </a:pPr>
            <a:r>
              <a:rPr lang="fa-IR" b="1" dirty="0" smtClean="0"/>
              <a:t>3- برنامه ریزی و انجام اقدامات و ایجاد زمینه های لازم برای تسری، تقویت و ارتقای هریت تاریخی –فرهنگی شهر از طریق انجام و حمایت ازاجرای پژوهش های موضوعی تاریخی – فرهنگی شهر و تهیه و اجرای طرح های مرمت، ساماندهی و معرفی محوطه ها و تپه های تاریخی واقع در محدوده شهر از قبیل تامین تاسیسات خدمات عمومی، نظافت، تامین روشنایی و محوطه سازی آنها بر اساس طرح و برنامه مصوب و با نظارت سازمان میراث فرهنگی کشور همچنین اطلاع رسانی و نصب تابلوهای راهنمای شهری مرتبط با آثار تاریخی</a:t>
            </a:r>
          </a:p>
          <a:p>
            <a:r>
              <a:rPr lang="fa-IR" dirty="0" smtClean="0"/>
              <a:t/>
            </a:r>
            <a:br>
              <a:rPr lang="fa-IR" dirty="0" smtClean="0"/>
            </a:br>
            <a:endParaRPr lang="fa-IR" dirty="0" smtClean="0"/>
          </a:p>
          <a:p>
            <a:r>
              <a:rPr lang="fa-IR" dirty="0" smtClean="0"/>
              <a:t/>
            </a:r>
            <a:br>
              <a:rPr lang="fa-IR" dirty="0" smtClean="0"/>
            </a:br>
            <a:r>
              <a:rPr lang="fa-IR" dirty="0" smtClean="0"/>
              <a:t/>
            </a:r>
            <a:br>
              <a:rPr lang="fa-IR" dirty="0" smtClean="0"/>
            </a:br>
            <a:endParaRPr lang="fa-I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283488"/>
            <a:ext cx="8915400" cy="5355312"/>
          </a:xfrm>
          <a:prstGeom prst="rect">
            <a:avLst/>
          </a:prstGeom>
          <a:noFill/>
        </p:spPr>
        <p:txBody>
          <a:bodyPr wrap="square" rtlCol="1">
            <a:spAutoFit/>
          </a:bodyPr>
          <a:lstStyle/>
          <a:p>
            <a:pPr algn="r" rtl="1">
              <a:lnSpc>
                <a:spcPct val="150000"/>
              </a:lnSpc>
            </a:pPr>
            <a:r>
              <a:rPr lang="fa-IR" b="1" dirty="0" smtClean="0">
                <a:cs typeface="B Nazanin" pitchFamily="2" charset="-78"/>
              </a:rPr>
              <a:t>5 – انجام اقدامات برای آثار تاریخی –فرهنگی شهر، محوطه ها، مجموعه ها و بافت های تاریخی از جمله عناصر پایدار شهری که به مثابه سرمایه های اصلی شهر تلقی شده و در طرح های توسعه شهری اعم از جامع و تفصیلی و سایر طراحی های شهری با توجه به ضوابط سازمان میراث فرهنگی کشور مورد حفاظت کالبدی قرار گرفته و شرایط لازم برای تاثیر گذاری آنها در سایر عناصر شهری فرآم آید و از آنها به عنوان عناصر حیات بخشی شهری در طراحی های شهری استفاده گردد.</a:t>
            </a:r>
          </a:p>
          <a:p>
            <a:pPr algn="r" rtl="1">
              <a:lnSpc>
                <a:spcPct val="150000"/>
              </a:lnSpc>
            </a:pPr>
            <a:r>
              <a:rPr lang="fa-IR" b="1" dirty="0" smtClean="0">
                <a:cs typeface="B Nazanin" pitchFamily="2" charset="-78"/>
              </a:rPr>
              <a:t>6- صدور هرگونه پروانه ساختمانی و انجام عملیات  عمرانی در عرصه و حریم بافت ها، بناها و محوطه های تاریخی بر اساس ضوابط حفاظتی اعلام شده از سوی سازمان میراث فرهنگی کشور خواهد بود. شهرداری ها از هر گونه تخریب، تجاوز به حریم،مرمت، تعمیر و تغییر کاربری مغایر با ضوابط حفاظتی اعلام شده جلوگیری خواهندکرد. </a:t>
            </a:r>
          </a:p>
          <a:p>
            <a:pPr algn="r" rtl="1">
              <a:lnSpc>
                <a:spcPct val="150000"/>
              </a:lnSpc>
            </a:pPr>
            <a:r>
              <a:rPr lang="fa-IR" b="1" dirty="0" smtClean="0">
                <a:cs typeface="B Nazanin" pitchFamily="2" charset="-78"/>
              </a:rPr>
              <a:t>7-  حمایت و مساعدت فنی، کارشناسی ، مالی و اجرایی نسبت به هنرمندان، صاحبان مشاغل سنتی و بومی، کارگاه های هنرهای سنتی مستقر در بافت های تاریخی </a:t>
            </a:r>
          </a:p>
          <a:p>
            <a:pPr algn="r" rtl="1">
              <a:lnSpc>
                <a:spcPct val="150000"/>
              </a:lnSpc>
            </a:pPr>
            <a:r>
              <a:rPr lang="fa-IR" b="1" dirty="0" smtClean="0">
                <a:cs typeface="B Nazanin" pitchFamily="2" charset="-78"/>
              </a:rPr>
              <a:t>8- تهیه و اجرای طرح های مرمت و احیای بناهای تاریخی، ابنیه و مجموعه ها با همکاری و نظارت سازمان میراث فرهنگی و اقدامات لازم جهت تصویب آن توسط سازمان مذکور</a:t>
            </a:r>
          </a:p>
          <a:p>
            <a:endParaRPr lang="fa-I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28600"/>
            <a:ext cx="8686800" cy="6186309"/>
          </a:xfrm>
          <a:prstGeom prst="rect">
            <a:avLst/>
          </a:prstGeom>
          <a:noFill/>
        </p:spPr>
        <p:txBody>
          <a:bodyPr wrap="square" rtlCol="1">
            <a:spAutoFit/>
          </a:bodyPr>
          <a:lstStyle/>
          <a:p>
            <a:pPr algn="r" rtl="1"/>
            <a:r>
              <a:rPr lang="fa-IR" b="1" dirty="0" smtClean="0"/>
              <a:t>نظام نامه اجرایی قانون راجع به حفظ آثار ملی مصوب 28/2/1311</a:t>
            </a:r>
            <a:endParaRPr lang="fa-IR" dirty="0" smtClean="0"/>
          </a:p>
          <a:p>
            <a:pPr algn="r" rtl="1"/>
            <a:endParaRPr lang="fa-IR" dirty="0" smtClean="0"/>
          </a:p>
          <a:p>
            <a:pPr algn="r" rtl="1"/>
            <a:r>
              <a:rPr lang="fa-IR" dirty="0" smtClean="0"/>
              <a:t> </a:t>
            </a:r>
            <a:r>
              <a:rPr lang="fa-IR" b="1" dirty="0" smtClean="0"/>
              <a:t>ماده دوم- </a:t>
            </a:r>
            <a:r>
              <a:rPr lang="fa-IR" dirty="0" smtClean="0"/>
              <a:t>از کلیه عتیقات  غیر منقولی که از لحاظ تاریخ ملی ایران حائز اهمیت می باشد و فعلا مشخص و معلوم است اداره عتیقات(2) فهرستی تنظیم خواهد کرد و عتیقات غیر منقولی که به تدریج یافت می شود و دارای همان اوصاف ملی و تاریخی باشد در این فهرست به ثبت خواهد رسید . فقط عتیقاتی که به این ترتیب ثبت شده باشد آثار ملی غیر منقول محسوب می شود و فهرست آنها موسوم به (فهرست آثار ملی غی منقول) خواهد بود.</a:t>
            </a:r>
          </a:p>
          <a:p>
            <a:pPr algn="r" rtl="1"/>
            <a:r>
              <a:rPr lang="fa-IR" dirty="0" smtClean="0"/>
              <a:t/>
            </a:r>
            <a:br>
              <a:rPr lang="fa-IR" dirty="0" smtClean="0"/>
            </a:br>
            <a:r>
              <a:rPr lang="fa-IR" dirty="0" smtClean="0"/>
              <a:t>2- بر اساس تبصره 1 ذیل ماده واحده قانون تشکیل سازمان میراث فرهنگی کشور مصوب10/11/64 مبنی بر انتقال وظایف و اختیارات واحدهای ذی ربط وزارت معارف(فرهنگ و ارشاد اسلامی) و آموزش عالی درخصوص آثار ملی و تاریخی به سازمان میراث فرهنگی کشور و بر اساس بند 6 ماده 3 قانون اساسنامه سازمان میراث فرهنگی کشور مصوب 1/2/1367 وظیفه ثبت  این گونه آثار به عهده سازمان اخیر است.  لذا با توجه به قوانین فوق و قانون تشکیل سازمان میراث فرهنگی و گردشگری مصوب 1384 و مصوبه مورخ 1/2/1385 شورای عالی اداری درخ صوص ادغام سازمان صنایع دستی با سازمان یاد شده،هرجا در این نظام نامه عباراتی نظیر « اداره معارف»، «وزیر معارف»یا « اداره عتیقات» درج شده است، در حال حاضر حسب مورد، منظور «سازمان میراث فرهنگی، صنایع دستی و گردشگری» یا «رئیسسازمان میراث فرهنگی ، صنایع دستی و گردشگری » است.</a:t>
            </a:r>
          </a:p>
          <a:p>
            <a:pPr algn="r" rtl="1"/>
            <a:endParaRPr lang="fa-IR" dirty="0" smtClean="0"/>
          </a:p>
          <a:p>
            <a:pPr algn="r" rtl="1"/>
            <a:r>
              <a:rPr lang="fa-IR" b="1" dirty="0" smtClean="0"/>
              <a:t>ماده نهم-</a:t>
            </a:r>
            <a:r>
              <a:rPr lang="fa-IR" dirty="0" smtClean="0"/>
              <a:t> برای حفاظت آثار و امکنه ملی که از نظر تاریخ ایران حائز اهمیت مخصوص باشد ممکن است در مجاورت آنها مناطقی تعیین شود که در آن، ساختمان و غرس اشجار و کندن حفره ها و احداث قبرستان ها ممنوع باشد. درهر مورد، تعیین شرایط برقراری اینگونه مناطق ممنوعه و مبلغی را که برای جبران خسارت ممکن است به اشخاص ذی نفع داده شود با وزیر معارف خواهد بود.</a:t>
            </a:r>
          </a:p>
          <a:p>
            <a:pPr algn="r" rtl="1"/>
            <a:r>
              <a:rPr lang="fa-IR" dirty="0" smtClean="0"/>
              <a:t/>
            </a:r>
            <a:br>
              <a:rPr lang="fa-IR" dirty="0" smtClean="0"/>
            </a:br>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86800" cy="3970318"/>
          </a:xfrm>
          <a:prstGeom prst="rect">
            <a:avLst/>
          </a:prstGeom>
          <a:noFill/>
        </p:spPr>
        <p:txBody>
          <a:bodyPr wrap="square" rtlCol="1">
            <a:spAutoFit/>
          </a:bodyPr>
          <a:lstStyle/>
          <a:p>
            <a:pPr algn="r" rtl="1"/>
            <a:endParaRPr lang="fa-IR" dirty="0" smtClean="0"/>
          </a:p>
          <a:p>
            <a:pPr algn="r" rtl="1">
              <a:lnSpc>
                <a:spcPct val="150000"/>
              </a:lnSpc>
            </a:pPr>
            <a:r>
              <a:rPr lang="fa-IR" b="1" dirty="0" smtClean="0">
                <a:cs typeface="B Nazanin" pitchFamily="2" charset="-78"/>
              </a:rPr>
              <a:t>ماده دهم- اعمال زیر اکیدا ممنوع است:</a:t>
            </a:r>
          </a:p>
          <a:p>
            <a:pPr algn="r" rtl="1">
              <a:lnSpc>
                <a:spcPct val="150000"/>
              </a:lnSpc>
            </a:pPr>
            <a:r>
              <a:rPr lang="fa-IR" b="1" dirty="0" smtClean="0">
                <a:cs typeface="B Nazanin" pitchFamily="2" charset="-78"/>
              </a:rPr>
              <a:t>1- خراب کردن یا صدمه رساندن به آثار ملی و مستور داشتن روی آنها را به اندود و یا نقوش و رسم کردن صور و خطوط بر آنها.</a:t>
            </a:r>
          </a:p>
          <a:p>
            <a:pPr algn="r" rtl="1">
              <a:lnSpc>
                <a:spcPct val="150000"/>
              </a:lnSpc>
            </a:pPr>
            <a:r>
              <a:rPr lang="fa-IR" b="1" dirty="0" smtClean="0">
                <a:cs typeface="B Nazanin" pitchFamily="2" charset="-78"/>
              </a:rPr>
              <a:t>2- ا جرای عملیاتی در مجاورت ابنیه ثبت شده در فهرست که صدمه به استحکام یا به صورت آنها وارد آورد. </a:t>
            </a:r>
          </a:p>
          <a:p>
            <a:pPr algn="r" rtl="1">
              <a:lnSpc>
                <a:spcPct val="150000"/>
              </a:lnSpc>
            </a:pPr>
            <a:r>
              <a:rPr lang="fa-IR" b="1" dirty="0" smtClean="0">
                <a:cs typeface="B Nazanin" pitchFamily="2" charset="-78"/>
              </a:rPr>
              <a:t>3- تصرف و خرید و فروش مصالحی که تعلق به ابنیه ثبت شده درفهرست داشته یا دارد، بدون اجازه وزارت معارف</a:t>
            </a:r>
          </a:p>
          <a:p>
            <a:r>
              <a:rPr lang="fa-IR" dirty="0" smtClean="0"/>
              <a:t/>
            </a:r>
            <a:br>
              <a:rPr lang="fa-IR" dirty="0" smtClean="0"/>
            </a:br>
            <a:r>
              <a:rPr lang="fa-IR" dirty="0" smtClean="0"/>
              <a:t/>
            </a:r>
            <a:br>
              <a:rPr lang="fa-IR" dirty="0" smtClean="0"/>
            </a:br>
            <a:endParaRPr lang="fa-IR" dirty="0" smtClean="0"/>
          </a:p>
          <a:p>
            <a:endParaRPr lang="fa-I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228600"/>
            <a:ext cx="8839200" cy="4801314"/>
          </a:xfrm>
          <a:prstGeom prst="rect">
            <a:avLst/>
          </a:prstGeom>
          <a:noFill/>
        </p:spPr>
        <p:txBody>
          <a:bodyPr wrap="square" rtlCol="0">
            <a:spAutoFit/>
          </a:bodyPr>
          <a:lstStyle/>
          <a:p>
            <a:pPr algn="r" rtl="1"/>
            <a:r>
              <a:rPr lang="fa-IR" dirty="0" smtClean="0">
                <a:cs typeface="B Titr" pitchFamily="2" charset="-78"/>
              </a:rPr>
              <a:t>ﻗﺎﻧﻮن ﺑﻠﺪﯾﻪ</a:t>
            </a:r>
          </a:p>
          <a:p>
            <a:pPr algn="r" rtl="1"/>
            <a:r>
              <a:rPr lang="fa-IR" dirty="0" smtClean="0">
                <a:cs typeface="B Titr" pitchFamily="2" charset="-78"/>
              </a:rPr>
              <a:t>ﻣﺼﻮب ﻣﺠﻠﺲ ﺷﻮراي ﻣﻠﯽ 1309/2/30</a:t>
            </a:r>
          </a:p>
          <a:p>
            <a:pPr algn="r" rtl="1"/>
            <a:r>
              <a:rPr lang="fa-IR" dirty="0" smtClean="0"/>
              <a:t>ﻣﺎده اول - از اول ﻣﺮداد ﻣﺎه 1309 ﺳﻬﻢ ﺑﻠﺪﯾـﻪﻫـﺎ ﮐـﻪ از ﻣﺤـﻞ ﻣﺎﻟﯿـﺎت راه ﺗﺄدﯾـﻪ ﻣﯽﺷﺪ ﺑﻪ اﺳﺘﺜﻨﺎي ﻣﺒﻠﻐﯽ ﮐﻪ در ﻣﺎده 2 ﻣـﺬﮐﻮر اﺳـﺖ ﺑـﺮ اﻋﺘﺒـﺎر راﻫـﺴﺎزياﺿـﺎﻓﻪ ﻣﯽﺷﻮد.</a:t>
            </a:r>
          </a:p>
          <a:p>
            <a:pPr algn="r" rtl="1"/>
            <a:r>
              <a:rPr lang="fa-IR" dirty="0" smtClean="0"/>
              <a:t>ﺗﺒـﺼﺮه 1 - ﺻــﺮﻓﻪﺟﻮﯾﯿﻬـﺎي ﺳــﺎﺑﻖ ﺑﻠﺪﯾـﻪ ﻫــﺮﻣﺤـﻞ ﺗــﺎ ﺗــﺎرﯾﺦ اول ﻣــﺮداد 1309 اﺧﺘﺼﺎص ﺑﻪ ﺑﻠﺪﯾﻪ ﻫﻤﺎن ﻣﺤﻞ ﺧﻮاﻫﺪ داﺷﺖ.</a:t>
            </a:r>
          </a:p>
          <a:p>
            <a:pPr algn="r" rtl="1"/>
            <a:r>
              <a:rPr lang="fa-IR" dirty="0" smtClean="0"/>
              <a:t>ﺗﺒﺼﺮه 2 - ﺻﺪي دو ﺑﻮدﺟﻪ 1308 ﮐﻠﯿﻪ ﺑﻠﺪﯾﻪﻫﺎ ﮐﻪ ﺑﺮاي اﺟﺮت ﻣﻬﻨﺪﺳـﯿﻦ ﺑﻠـﺪي ﺗﺨﺼﯿﺺ داده ﺷﺪه اﺳﺖ و ﻫﻤﭽﻨﯿﻦ ﺻﺮﻓﻪﺟﻮﯾﯿﻬﺎي ﺻﺪي دو ﺗﺎ اولﻣﺮداد 1309ﺑﻪ اﺧﺘﯿﺎر وزارت داﺧﻠﻪ ﮔﺬاﺷﺘﻪ ﺧﻮاﻫﺪ ﺷﺪ ﮐـﻪ ﮐﻤﺎﮐـﺎن اﺟـﺮت ﻣﻬﻨﺪﺳـﯿﻦ را از اﯾﻦ ﻣﺤﻞ ﭘﺮداﺧﺖ ﻧﻤﺎﯾﺪ.</a:t>
            </a:r>
          </a:p>
          <a:p>
            <a:pPr algn="r" rtl="1"/>
            <a:r>
              <a:rPr lang="fa-IR" dirty="0" smtClean="0"/>
              <a:t>ﺗﺒﺼﺮه 3 - ﻋﻮاﺋﺪ ﻣﺎﻟﯿﺎت ﻣﺴﺘﻐﻼت ﻫﺮ ﻣﺤﻞ و ﺳﻬﻤﯽ ﺑﻠﺪﯾﻪﻫﺎ از ﻣﺎﻟﯿـﺎت ذﺑـﺎﯾﺢ و ﻫﻤﭽﻨﯿﻦ ﻋﻮاﺋﺪ ﺳﯿﻨﻤﺎﻫﺎ و ﻧﻤﺎﯾﺸﻬﺎ ﻣﻄﺎﺑﻖ ﻗﻮاﻧﯿﻦ ﻣﺮﺑﻮﻃﻪ ﮐﻤﺎﮐﺎناﺧﺘﺼﺎص ﺑﻪ ﺑﻠﺪﯾﻪ ﻫﻤﺎن ﻣﺤﻞ ﺧﻮاﻫﺪ داﺷﺖ.</a:t>
            </a:r>
          </a:p>
          <a:p>
            <a:pPr algn="r" rtl="1"/>
            <a:r>
              <a:rPr lang="fa-IR" dirty="0" smtClean="0"/>
              <a:t>ﻣﺎده دوم - ﻣﺒﻠﻎ ﭘﺎﻧﺼﺪ ﻫﺰار ﺗﻮﻣﺎن در ﻫﺮ ﺳﺎل از ﻋﻮاﺋﺪ ﻣﺎﻟﯿﺎت راه ﺑﺮاي ﺗﻌﻤﯿﺮات و اﺻﻼﺣﺎت اﺳﺎﺳﯽ ﺗﻬﺮان و ﻣﺒﻠﻎ ﺳﯿﺼﺪ ﻫﺰار ﺗﻮﻣﺎن ﺑﺮاياﺻـﻼﺣﺎت و ﺗﻌﻤﯿـﺮات اﺳﺎﺳﯽ ﺳﺎﯾﺮ ﺷﻬﺮﻫﺎ و ﻗﺼﺒﺎت ﺗﺨﺼﯿﺺ داده ﻣﯽﺷﻮد.</a:t>
            </a:r>
          </a:p>
          <a:p>
            <a:pPr algn="r" rtl="1"/>
            <a:r>
              <a:rPr lang="fa-IR" dirty="0" smtClean="0"/>
              <a:t>ﻣﺎده ﺳﻮم - اداره ﮐﺮدن اﻣﻮر ﺑﻠﺪي ﻫﺮ ﻣﺤﻞ در ﺣﺪود وﻇـﺎﯾﻔﯽ ﮐـﻪ در ﻧﻈﺎﻣﻨﺎﻣـﻪ ﻣﺬﮐﻮره در ﻣﺎده 5 ﻣﻘﺮر ﺧﻮاﻫﺪ ﺷﺪ ﺑـﺮ ﻋﻬـﺪه اﻧﺠﻤـﻦ و اداره ﺑﻠـﺪي ﻫﻤـﺎنﻣﺤـﻞ اﺳﺖ.</a:t>
            </a:r>
          </a:p>
          <a:p>
            <a:pPr algn="r" rtl="1"/>
            <a:r>
              <a:rPr lang="fa-IR" dirty="0" smtClean="0"/>
              <a:t>ﻣﺎده ﭼﻬﺎرم - رﯾﯿﺲ اداره ﺑﻠﺪﯾﻪ ﮐﻪ از ﻃﺮف وزارت داﺧﻠﻪ ﻣﻌﯿﻦ ﻣﯽﺷﻮد ﻣـﺴﺌﻮل اﺟـﺮاي دﺳـﺘﻮر اﺻــﻼﺣﺎت ﺑﻠـﺪي اﺳـﺖ ﮐــﻪ از ﻃــﺮف دوﻟـﺖ و اﻧﺠﻤـﻦ ﺑﻠـﺪي ﺗﺼﻮﯾﺐﺷﺪه ﺑﺎﺷﺪ.</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990600"/>
            <a:ext cx="8001000" cy="800219"/>
          </a:xfrm>
          <a:prstGeom prst="rect">
            <a:avLst/>
          </a:prstGeom>
          <a:noFill/>
        </p:spPr>
        <p:txBody>
          <a:bodyPr wrap="square" rtlCol="1">
            <a:spAutoFit/>
          </a:bodyPr>
          <a:lstStyle/>
          <a:p>
            <a:pPr algn="ctr" rtl="1"/>
            <a:r>
              <a:rPr lang="fa-IR" sz="2800" b="1" dirty="0" smtClean="0"/>
              <a:t>لایحه برنامه پنج ساله پنجم توسعه جمهوری اسلامی ایران</a:t>
            </a:r>
          </a:p>
          <a:p>
            <a:pPr algn="r" rtl="1"/>
            <a:endParaRPr lang="fa-I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28600"/>
            <a:ext cx="8839200" cy="5632311"/>
          </a:xfrm>
          <a:prstGeom prst="rect">
            <a:avLst/>
          </a:prstGeom>
          <a:noFill/>
        </p:spPr>
        <p:txBody>
          <a:bodyPr wrap="square" rtlCol="1">
            <a:spAutoFit/>
          </a:bodyPr>
          <a:lstStyle/>
          <a:p>
            <a:pPr algn="r" rtl="1"/>
            <a:r>
              <a:rPr lang="fa-IR" b="1" dirty="0" smtClean="0">
                <a:cs typeface="B Nazanin" pitchFamily="2" charset="-78"/>
              </a:rPr>
              <a:t>ماده 12</a:t>
            </a:r>
            <a:br>
              <a:rPr lang="fa-IR" b="1" dirty="0" smtClean="0">
                <a:cs typeface="B Nazanin" pitchFamily="2" charset="-78"/>
              </a:rPr>
            </a:br>
            <a:r>
              <a:rPr lang="fa-IR" b="1" dirty="0" smtClean="0">
                <a:cs typeface="B Nazanin" pitchFamily="2" charset="-78"/>
              </a:rPr>
              <a:t>صندوق توسعه گردشگری به صورت موسسه عمومی غیر دولتی با هدف تشویق و تسهیل سفرهای ارزان قیمت برای عموم مردم بویژه برای کارکنان دولت، دانش آموزان و دانشجویان ایجاد و از طریق اعطای کمک مالی بلاعوض و تسهیلات توسط دولت حمایت می‌شود. </a:t>
            </a:r>
            <a:br>
              <a:rPr lang="fa-IR" b="1" dirty="0" smtClean="0">
                <a:cs typeface="B Nazanin" pitchFamily="2" charset="-78"/>
              </a:rPr>
            </a:br>
            <a:r>
              <a:rPr lang="fa-IR" b="1" dirty="0" smtClean="0">
                <a:cs typeface="B Nazanin" pitchFamily="2" charset="-78"/>
              </a:rPr>
              <a:t>اساسنامه این صندوق به پیشنهاد سازمان میراث فرهنگی ، گردشگری و صنایع دستی به تصویب هیات وزیران خواهد رسید. </a:t>
            </a:r>
            <a:r>
              <a:rPr lang="fa-IR" dirty="0" smtClean="0">
                <a:cs typeface="B Nazanin" pitchFamily="2" charset="-78"/>
              </a:rPr>
              <a:t/>
            </a:r>
            <a:br>
              <a:rPr lang="fa-IR" dirty="0" smtClean="0">
                <a:cs typeface="B Nazanin" pitchFamily="2" charset="-78"/>
              </a:rPr>
            </a:br>
            <a:r>
              <a:rPr lang="fa-IR" b="1" dirty="0" smtClean="0">
                <a:cs typeface="B Nazanin" pitchFamily="2" charset="-78"/>
              </a:rPr>
              <a:t>ماده 13</a:t>
            </a:r>
            <a:br>
              <a:rPr lang="fa-IR" b="1" dirty="0" smtClean="0">
                <a:cs typeface="B Nazanin" pitchFamily="2" charset="-78"/>
              </a:rPr>
            </a:br>
            <a:r>
              <a:rPr lang="fa-IR" b="1" dirty="0" smtClean="0">
                <a:cs typeface="B Nazanin" pitchFamily="2" charset="-78"/>
              </a:rPr>
              <a:t>به سازمان میراث فرهنگی، گردشگری و صنایع دستی اجازه داده می شود نسبت به موارد زیر اقدام نماید :</a:t>
            </a:r>
            <a:br>
              <a:rPr lang="fa-IR" b="1" dirty="0" smtClean="0">
                <a:cs typeface="B Nazanin" pitchFamily="2" charset="-78"/>
              </a:rPr>
            </a:br>
            <a:r>
              <a:rPr lang="fa-IR" b="1" dirty="0" smtClean="0">
                <a:cs typeface="B Nazanin" pitchFamily="2" charset="-78"/>
              </a:rPr>
              <a:t>الف –صدور مجوز فعالیت و حمایت از ایجاد مراکز و موسسات تخصصی در زمینه میراث فرهنگی از قبیل امور موزه‌ها، مرمت آثار فرهنگی و تاریخی، کارشناسی اموال تاریخی و فرهنگی در چارچوب آیین نامه ای که به تصویب هیات وزیران خواهد رسید. </a:t>
            </a:r>
            <a:br>
              <a:rPr lang="fa-IR" b="1" dirty="0" smtClean="0">
                <a:cs typeface="B Nazanin" pitchFamily="2" charset="-78"/>
              </a:rPr>
            </a:br>
            <a:r>
              <a:rPr lang="fa-IR" b="1" dirty="0" smtClean="0">
                <a:cs typeface="B Nazanin" pitchFamily="2" charset="-78"/>
              </a:rPr>
              <a:t>ب –صدور مجوز تاسیس و حمایت از موسسات خصوصی و تعاونی به منظور اعمال نظارت بر مراکز اقامتی، پذیرایی، دفاتر خدمات مسافرتی و گردشگری.</a:t>
            </a:r>
            <a:br>
              <a:rPr lang="fa-IR" b="1" dirty="0" smtClean="0">
                <a:cs typeface="B Nazanin" pitchFamily="2" charset="-78"/>
              </a:rPr>
            </a:br>
            <a:r>
              <a:rPr lang="fa-IR" b="1" dirty="0" smtClean="0">
                <a:cs typeface="B Nazanin" pitchFamily="2" charset="-78"/>
              </a:rPr>
              <a:t>ج – حمایت مالی از راه اندازی موزه‌های تخصصی توسط موسسات یا نهادهای عمومی غیر دولتی و بخش خصوصی .</a:t>
            </a:r>
            <a:br>
              <a:rPr lang="fa-IR" b="1" dirty="0" smtClean="0">
                <a:cs typeface="B Nazanin" pitchFamily="2" charset="-78"/>
              </a:rPr>
            </a:br>
            <a:r>
              <a:rPr lang="fa-IR" b="1" dirty="0" smtClean="0">
                <a:cs typeface="B Nazanin" pitchFamily="2" charset="-78"/>
              </a:rPr>
              <a:t>به </a:t>
            </a:r>
            <a:r>
              <a:rPr lang="fa-IR" b="1" dirty="0" smtClean="0">
                <a:cs typeface="B Nazanin" pitchFamily="2" charset="-78"/>
              </a:rPr>
              <a:t>دولت اجازه داده می‌شود به منظور ساماندهی مدیریت بر امور زائران در مشهد مقدس، قم و شیراز و ارایه خدمات مناسب به آنان اقدامات زیر را انجام دهد:</a:t>
            </a:r>
            <a:br>
              <a:rPr lang="fa-IR" b="1" dirty="0" smtClean="0">
                <a:cs typeface="B Nazanin" pitchFamily="2" charset="-78"/>
              </a:rPr>
            </a:br>
            <a:r>
              <a:rPr lang="fa-IR" b="1" dirty="0" smtClean="0">
                <a:cs typeface="B Nazanin" pitchFamily="2" charset="-78"/>
              </a:rPr>
              <a:t>الف- تدوین سازوکارهای لازم برای ساماندهی و مدیریت امور زائران توسط بخش غیر دولتی.</a:t>
            </a:r>
            <a:br>
              <a:rPr lang="fa-IR" b="1" dirty="0" smtClean="0">
                <a:cs typeface="B Nazanin" pitchFamily="2" charset="-78"/>
              </a:rPr>
            </a:br>
            <a:r>
              <a:rPr lang="fa-IR" b="1" dirty="0" smtClean="0">
                <a:cs typeface="B Nazanin" pitchFamily="2" charset="-78"/>
              </a:rPr>
              <a:t>ب- توسعه امور فرهنگی ازجمله زیر ساخت‌های فرهنگی و اجرای پروژه‌های زیربنایی مورد نیاز در قالب بودجه‌های سنواتی</a:t>
            </a:r>
            <a:endParaRPr lang="fa-IR" b="1" dirty="0">
              <a:cs typeface="B Nazanin" pitchFamily="2"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8763000" cy="7104509"/>
          </a:xfrm>
          <a:prstGeom prst="rect">
            <a:avLst/>
          </a:prstGeom>
          <a:noFill/>
        </p:spPr>
        <p:txBody>
          <a:bodyPr wrap="square" rtlCol="1">
            <a:spAutoFit/>
          </a:bodyPr>
          <a:lstStyle/>
          <a:p>
            <a:pPr algn="r" rtl="1">
              <a:lnSpc>
                <a:spcPct val="150000"/>
              </a:lnSpc>
            </a:pPr>
            <a:r>
              <a:rPr lang="fa-IR" b="1" dirty="0" smtClean="0">
                <a:cs typeface="B Nazanin" pitchFamily="2" charset="-78"/>
              </a:rPr>
              <a:t>د - حمایت مالی ازایجاد مراکز حفظ آثار و فرهنگ سنتی عشایری و روستایی توسط بخش خصوصی و نهادهای عمومی غیردولتی و تعاونی به منظور توسعه گردشگری آن مناطق .</a:t>
            </a:r>
            <a:br>
              <a:rPr lang="fa-IR" b="1" dirty="0" smtClean="0">
                <a:cs typeface="B Nazanin" pitchFamily="2" charset="-78"/>
              </a:rPr>
            </a:br>
            <a:r>
              <a:rPr lang="fa-IR" b="1" dirty="0" smtClean="0">
                <a:cs typeface="B Nazanin" pitchFamily="2" charset="-78"/>
              </a:rPr>
              <a:t>هـ - حمایت مالی و معنوی از مالکیت و حقوق قانونی مالکین بناهاو آثار و اشیاء تاریخی منقول در جهت حفظ، صیانت وکاربرد مناسب آنها.</a:t>
            </a:r>
            <a:br>
              <a:rPr lang="fa-IR" b="1" dirty="0" smtClean="0">
                <a:cs typeface="B Nazanin" pitchFamily="2" charset="-78"/>
              </a:rPr>
            </a:br>
            <a:r>
              <a:rPr lang="fa-IR" b="1" dirty="0" smtClean="0">
                <a:cs typeface="B Nazanin" pitchFamily="2" charset="-78"/>
              </a:rPr>
              <a:t>و - شناسایی و حمایت از آثار فرهنگی تاریخی حوزه فرهنگی ایران موجود در کشورهای همسایه و منطقه به عنوان میراث فرهنگی .</a:t>
            </a:r>
            <a:br>
              <a:rPr lang="fa-IR" b="1" dirty="0" smtClean="0">
                <a:cs typeface="B Nazanin" pitchFamily="2" charset="-78"/>
              </a:rPr>
            </a:br>
            <a:r>
              <a:rPr lang="fa-IR" b="1" dirty="0" smtClean="0">
                <a:cs typeface="B Nazanin" pitchFamily="2" charset="-78"/>
              </a:rPr>
              <a:t>تبصره- به منظور مرمت و احیای بافت‌ها و بناهای تاریخی فرهنگی، رییس سازمان میراث فرهنگی، صنایع دستی و گردشگری در شورای عالی شهرسازی و معماری ایران و نمایندگان آن سازمان در کمیسیون‌های ماده (5) [قانون تاسیس شورای عالی شهرسازی و معماری ایران مصوب 22/12/1351 و اصلاحات بعدی] تهران و شهرستان‌ها عضویت می‌یابند.</a:t>
            </a:r>
            <a:br>
              <a:rPr lang="fa-IR" b="1" dirty="0" smtClean="0">
                <a:cs typeface="B Nazanin" pitchFamily="2" charset="-78"/>
              </a:rPr>
            </a:br>
            <a:r>
              <a:rPr lang="fa-IR" b="1" dirty="0" smtClean="0">
                <a:cs typeface="B Nazanin" pitchFamily="2" charset="-78"/>
              </a:rPr>
              <a:t>ماده 14</a:t>
            </a:r>
            <a:br>
              <a:rPr lang="fa-IR" b="1" dirty="0" smtClean="0">
                <a:cs typeface="B Nazanin" pitchFamily="2" charset="-78"/>
              </a:rPr>
            </a:br>
            <a:r>
              <a:rPr lang="fa-IR" b="1" dirty="0" smtClean="0">
                <a:cs typeface="B Nazanin" pitchFamily="2" charset="-78"/>
              </a:rPr>
              <a:t>به دولت اجازه داده می‌شود به منظور ساماندهی مدیریت بر امور زائران در مشهد مقدس، قم و شیراز و ارایه خدمات مناسب به آنان اقدامات زیر را انجام دهد:</a:t>
            </a:r>
            <a:br>
              <a:rPr lang="fa-IR" b="1" dirty="0" smtClean="0">
                <a:cs typeface="B Nazanin" pitchFamily="2" charset="-78"/>
              </a:rPr>
            </a:br>
            <a:r>
              <a:rPr lang="fa-IR" b="1" dirty="0" smtClean="0">
                <a:cs typeface="B Nazanin" pitchFamily="2" charset="-78"/>
              </a:rPr>
              <a:t>الف- تدوین سازوکارهای لازم برای ساماندهی و مدیریت امور زائران توسط بخش غیر دولتی.</a:t>
            </a:r>
            <a:br>
              <a:rPr lang="fa-IR" b="1" dirty="0" smtClean="0">
                <a:cs typeface="B Nazanin" pitchFamily="2" charset="-78"/>
              </a:rPr>
            </a:br>
            <a:r>
              <a:rPr lang="fa-IR" b="1" dirty="0" smtClean="0">
                <a:cs typeface="B Nazanin" pitchFamily="2" charset="-78"/>
              </a:rPr>
              <a:t>ب- توسعه امور فرهنگی ازجمله زیر ساخت‌های فرهنگی و اجرای پروژه‌های زیربنایی مورد نیاز در قالب بودجه‌های سنواتی</a:t>
            </a:r>
            <a:r>
              <a:rPr lang="fa-IR" dirty="0" smtClean="0"/>
              <a:t/>
            </a:r>
            <a:br>
              <a:rPr lang="fa-IR" dirty="0" smtClean="0"/>
            </a:br>
            <a:endParaRPr lang="fa-I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228600"/>
            <a:ext cx="8686800" cy="6740307"/>
          </a:xfrm>
          <a:prstGeom prst="rect">
            <a:avLst/>
          </a:prstGeom>
          <a:noFill/>
        </p:spPr>
        <p:txBody>
          <a:bodyPr wrap="square" rtlCol="1">
            <a:spAutoFit/>
          </a:bodyPr>
          <a:lstStyle/>
          <a:p>
            <a:pPr algn="r" rtl="1"/>
            <a:r>
              <a:rPr lang="fa-IR" dirty="0" smtClean="0"/>
              <a:t>ماده 151 </a:t>
            </a:r>
            <a:br>
              <a:rPr lang="fa-IR" dirty="0" smtClean="0"/>
            </a:br>
            <a:r>
              <a:rPr lang="fa-IR" dirty="0" smtClean="0"/>
              <a:t>به منظور ترویج الگوهای معماری و شهرسازی ایرانی ـ اسلامی (معماری بومی) و تقویت تعاملات اجتماعی در فضاهای شهری و روستایی، اقدام های زیر توسط دولت انجام می‌شود: </a:t>
            </a:r>
            <a:br>
              <a:rPr lang="fa-IR" dirty="0" smtClean="0"/>
            </a:br>
            <a:r>
              <a:rPr lang="fa-IR" dirty="0" smtClean="0"/>
              <a:t>الف – شورای معماری ایرانی – اسلامی با ترکیب وزیر مسکن و شهرسازی (رئیس شورا)، وزیر کشور، معاون برنامه ریزی ونظارت راهبردی رئیس جمهور، رئیس سازمان میراث فرهنگی، صنایع دستی و گردشگری و 3 تا 5 نفر از اساتید، خبرگان و متخصصین در رشته معماری و یک نفر از صاحبنظران حوزوی بنا به پیشنهاد رئیس شورا و با حکم رئیس جمهور و با وظایف اصلی زیر تشکیل می گردد:</a:t>
            </a:r>
            <a:br>
              <a:rPr lang="fa-IR" dirty="0" smtClean="0"/>
            </a:br>
            <a:r>
              <a:rPr lang="fa-IR" dirty="0" smtClean="0"/>
              <a:t>- بررسی، تدوین و تصویب سیاست‌ها، برنامه ها، اصول و ضوابط و مقررات مرتبط با معماری ایرانی ـ اسلامی بناها، بویژه بناهای بلندمرتبه و تاثیرگذار در سیما و منظر شهرها و روستاها. </a:t>
            </a:r>
            <a:br>
              <a:rPr lang="fa-IR" dirty="0" smtClean="0"/>
            </a:br>
            <a:r>
              <a:rPr lang="fa-IR" dirty="0" smtClean="0"/>
              <a:t>- بررسی و تصویب طرح‌های معماری بناهای عمومی و دولتی در مقیاس های ملی و بین المللی و تصویب ساز وکارهای لازم برای بناهای عمومی و خصوصی در مقیاس های محلی و منطقه ای.</a:t>
            </a:r>
            <a:br>
              <a:rPr lang="fa-IR" dirty="0" smtClean="0"/>
            </a:br>
            <a:r>
              <a:rPr lang="fa-IR" dirty="0" smtClean="0"/>
              <a:t>- ترویج فرهنگ معماری ایرانی – اسلامی از طریق تحقیق، پژوهش، اطلاع رسانی، برگزاری همایش های تخصصی داخلی و خارجی و حمایت از الگوسازی. </a:t>
            </a:r>
            <a:br>
              <a:rPr lang="fa-IR" dirty="0" smtClean="0"/>
            </a:br>
            <a:r>
              <a:rPr lang="fa-IR" dirty="0" smtClean="0"/>
              <a:t>تبصره 1- مصوبات این شورا برای کلیه دستگاه‌های اجرایی و شوراهای اسلامی شهر و روستا لازم الاجرا است. </a:t>
            </a:r>
            <a:br>
              <a:rPr lang="fa-IR" dirty="0" smtClean="0"/>
            </a:br>
            <a:r>
              <a:rPr lang="fa-IR" dirty="0" smtClean="0"/>
              <a:t>تبصره 2- شهرداری‌ها موظفند در چارچوب سیاستها و مصوبات این شورا نسبت به تشکیل کمیسیونهای سیما و منظر شهری اقدام نمایند‌. </a:t>
            </a:r>
            <a:br>
              <a:rPr lang="fa-IR" dirty="0" smtClean="0"/>
            </a:br>
            <a:r>
              <a:rPr lang="fa-IR" dirty="0" smtClean="0"/>
              <a:t>ب - بررسی و تدوین ضوابط و تهیه طرح‌های مناسب سازی ساختمانها و فضاهای شهری و روستایی برای معلولین جسمی– حرکتی. </a:t>
            </a:r>
            <a:br>
              <a:rPr lang="fa-IR" dirty="0" smtClean="0"/>
            </a:br>
            <a:r>
              <a:rPr lang="fa-IR" dirty="0" smtClean="0"/>
              <a:t>تبصره - شهرداری‌ها و دهیاری‌ها موظفند براساس ضوابط و طرح‌های موضوع این بند نسبت به مناسب سازی معابر و فضاهای عمومی شهری و روستایی اقدام نمایند. </a:t>
            </a:r>
            <a:br>
              <a:rPr lang="fa-IR" dirty="0" smtClean="0"/>
            </a:br>
            <a:r>
              <a:rPr lang="fa-IR" dirty="0" smtClean="0"/>
              <a:t>ج – بازنگری ‌در سرفصل‌ها، محتوای دروس و شیوه های آموزشی دانشگاهی رشته های معماری و شهرسازی با رویکرد آشنایی و توجه به معماری و شهرسازی ایرانی-اسلامی و تقویت و گسترش برنامه های آموزش مهارتی.</a:t>
            </a:r>
            <a:br>
              <a:rPr lang="fa-IR" dirty="0" smtClean="0"/>
            </a:br>
            <a:r>
              <a:rPr lang="fa-IR" dirty="0" smtClean="0"/>
              <a:t/>
            </a:r>
            <a:br>
              <a:rPr lang="fa-IR" dirty="0" smtClean="0"/>
            </a:br>
            <a:endParaRPr lang="fa-I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228600"/>
            <a:ext cx="8839200" cy="5078313"/>
          </a:xfrm>
          <a:prstGeom prst="rect">
            <a:avLst/>
          </a:prstGeom>
          <a:noFill/>
        </p:spPr>
        <p:txBody>
          <a:bodyPr wrap="square" rtlCol="1">
            <a:spAutoFit/>
          </a:bodyPr>
          <a:lstStyle/>
          <a:p>
            <a:pPr algn="r" rtl="1"/>
            <a:r>
              <a:rPr lang="fa-IR" dirty="0" smtClean="0"/>
              <a:t>ماده 152 </a:t>
            </a:r>
            <a:br>
              <a:rPr lang="fa-IR" dirty="0" smtClean="0"/>
            </a:br>
            <a:r>
              <a:rPr lang="fa-IR" dirty="0" smtClean="0"/>
              <a:t>کلیه مالکین و سازندگان موظفند نسبت به رعایت اصول معماری ایرانی ـ اسلامی (معماری بومی) در طراحی و ساخت نمای ساختمانهای خود براساس ضوابط و مقرراتی که تا پایان سال دوم برنامه به تصویب شورای معماری ایرانی – اسلامی می رسد اقدام نمایند. </a:t>
            </a:r>
            <a:br>
              <a:rPr lang="fa-IR" dirty="0" smtClean="0"/>
            </a:br>
            <a:r>
              <a:rPr lang="fa-IR" dirty="0" smtClean="0"/>
              <a:t>تبصره – در صورت عدم رعایت ضوابط و مقررات موضوع این ماده شهرداری مکلف است به هزینه متخلف نسبت به اصلاح نمای ساختمان اقدام و مطالبات را طبق مقررات شهرداری وصول نماید</a:t>
            </a:r>
            <a:r>
              <a:rPr lang="fa-IR" dirty="0" smtClean="0"/>
              <a:t>.</a:t>
            </a:r>
          </a:p>
          <a:p>
            <a:pPr algn="r" rtl="1"/>
            <a:r>
              <a:rPr lang="fa-IR" dirty="0" smtClean="0"/>
              <a:t>ماده 153</a:t>
            </a:r>
            <a:br>
              <a:rPr lang="fa-IR" dirty="0" smtClean="0"/>
            </a:br>
            <a:r>
              <a:rPr lang="fa-IR" dirty="0" smtClean="0"/>
              <a:t>وزارت مسکن و شهرسازی موظف است به منظور تحقق توسعه پایدار در مناطق شهری و روستایی اقدام های زیر را انجام دهد: </a:t>
            </a:r>
            <a:br>
              <a:rPr lang="fa-IR" dirty="0" smtClean="0"/>
            </a:br>
            <a:r>
              <a:rPr lang="fa-IR" dirty="0" smtClean="0"/>
              <a:t>الف- ساماندهی تعاملات اقتصادی، اجتماعی و کالبدی فیمابین شهرهای با جمعیت بیش از 000ر100 نفر با روستاهای واقع در حریم آنها از طریق تهیه و اجرای طرح‌های مجموعه شهری و جامع شهری با رویکرد اولویت توسعه درونی شهرها، بهره گیری از ظرفیت های توسعه روستاهای مستعد، صیانت از اراضی کشاورزی و باغات واقع در داخل و حاشیه شهرها و روستاها و ممنوعیت تغییر کاربری اراضی کشاورزی. </a:t>
            </a:r>
            <a:br>
              <a:rPr lang="fa-IR" dirty="0" smtClean="0"/>
            </a:br>
            <a:r>
              <a:rPr lang="fa-IR" dirty="0" smtClean="0"/>
              <a:t>ب- تدوین ساز و کارهای لازم برای احیای بافتهای فرسوده شهری، استفاده از اراضی بایر داخل شهرها با کسب رضایت مالکین در قالب خرید یامعاوضه، اختصاص اراضی منابع طبیعی و نهادهای عمومی غیر دولتی، بهره‌گیری از اراضی دولتی در جهت تامین کاربری های خدمات عمومی (پیش بینی شده در طرح های توسعه شهری مصوب) و مسکن بویژه مسکن زوج های جوان و گروه های کم درآمد و پیگیری اجرای آن پس از تصویب مراجع ذیربط. </a:t>
            </a:r>
            <a:br>
              <a:rPr lang="fa-IR" dirty="0" smtClean="0"/>
            </a:br>
            <a:endParaRPr lang="fa-I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228600"/>
            <a:ext cx="8763000" cy="6186309"/>
          </a:xfrm>
          <a:prstGeom prst="rect">
            <a:avLst/>
          </a:prstGeom>
          <a:noFill/>
        </p:spPr>
        <p:txBody>
          <a:bodyPr wrap="square" rtlCol="1">
            <a:spAutoFit/>
          </a:bodyPr>
          <a:lstStyle/>
          <a:p>
            <a:pPr algn="r" rtl="1"/>
            <a:r>
              <a:rPr lang="fa-IR" dirty="0" smtClean="0"/>
              <a:t>ماده 154 </a:t>
            </a:r>
            <a:br>
              <a:rPr lang="fa-IR" dirty="0" smtClean="0"/>
            </a:br>
            <a:r>
              <a:rPr lang="fa-IR" dirty="0" smtClean="0"/>
              <a:t>الف- شورایعالی شهرسازی و معماری ایران مکلف است نسبت به احصای مناطق ویژه نیازمند بهسازی و نوسازی در بافتهای فرسوده و دسته‌بندی طرح‌های واقع در این مناطق ( با اولویت‌: الف - طرح‌هایی که بدلیل وجود منافع عمومی، اجرای به موقع آنها ضروری است. ب - سایر طرح‌هایی که از طریق تدوین ضوابط و مقررات و مشارکت مردم و حمایت دولت، شهرداری‌ها و دهیاری‌ها به مرور زمان قابل انجام است) اقدام نماید. طرح‌های گروه الف مشمول برنامه های عمومی و عمرانی دولت (موضوع لایحه قانونی نحوه خرید و تملک اراضی و املاک مصوب 1358 شورای انقلاب) می باشد که تمام یا بخشی از منابع مورد نیاز آن می تواند از طریق بخش‌های غیردولتی تامین شود. </a:t>
            </a:r>
            <a:br>
              <a:rPr lang="fa-IR" dirty="0" smtClean="0"/>
            </a:br>
            <a:r>
              <a:rPr lang="fa-IR" dirty="0" smtClean="0"/>
              <a:t>ب- دستگاه های اجرایی ذیربط موظفند به منظور افزایش بهره‌وری و استحصال زمین نسبت به احیای بافت‌های فرسوده و نامناسب روستایی اقدام نمایند. </a:t>
            </a:r>
            <a:br>
              <a:rPr lang="fa-IR" dirty="0" smtClean="0"/>
            </a:br>
            <a:r>
              <a:rPr lang="fa-IR" dirty="0" smtClean="0"/>
              <a:t>ماده 155</a:t>
            </a:r>
            <a:br>
              <a:rPr lang="fa-IR" dirty="0" smtClean="0"/>
            </a:br>
            <a:r>
              <a:rPr lang="fa-IR" dirty="0" smtClean="0"/>
              <a:t>به منظور ارتقاء شرایط محیطی پایدار و فراگیر و بهره‌مندی ساکنان مناطق حاشیه‌نشین از حقوق شهروندی و پیش‌نگری و پیش‌گیری از ایجاد سکونتگاه‌های غیررسمی دولت موظف است اقدام های زیر را انجام دهد:‌</a:t>
            </a:r>
            <a:br>
              <a:rPr lang="fa-IR" dirty="0" smtClean="0"/>
            </a:br>
            <a:r>
              <a:rPr lang="fa-IR" dirty="0" smtClean="0"/>
              <a:t>الف- سامان‌بخشی مناطق حاشیه‌نشین تعیین شده توسط شورای عالی شهرسازی و معماری ایران از طریق تدوین و اجرای ساز و کارهای حقوقی، مالی و فرهنگی و توانمندسازی ساکنان بافتهای واقع در داخل محدوده‌های شهری با مشارکت آنها، با اولویت مراکز استانها، در چارچوب “سند ملی توانمندسازی و ساماندهی سکونتگاه‌های غیررسمی” و ایجاد شهرک‌های اقماری برای اسکان جمعیت مهاجر. </a:t>
            </a:r>
            <a:br>
              <a:rPr lang="fa-IR" dirty="0" smtClean="0"/>
            </a:br>
            <a:r>
              <a:rPr lang="fa-IR" dirty="0" smtClean="0"/>
              <a:t>ب- اعمال ممنوعیت ارائه کلیه خدمات زیربنایی به ساخت و سازهای غیررسمی خارج از محدوده شهرها و روستاها و تخریب آنها. </a:t>
            </a:r>
            <a:br>
              <a:rPr lang="fa-IR" dirty="0" smtClean="0"/>
            </a:br>
            <a:r>
              <a:rPr lang="fa-IR" dirty="0" smtClean="0"/>
              <a:t>ج- تهیه و اجرای طرح‌ هادی برای روستاهای واقع در حریم کلان شهرها با رویکرد کنترل محدوده روستاهای مذکور در حد رشد طبیعی آنها. </a:t>
            </a:r>
            <a:br>
              <a:rPr lang="fa-IR" dirty="0" smtClean="0"/>
            </a:br>
            <a:r>
              <a:rPr lang="fa-IR" dirty="0" smtClean="0"/>
              <a:t>د - طراحی و ایجاد کمر بند سبز در اطراف مراکز جمعیتی با اولویت شهرهای بزرگ از طریق شهرداری‌ها. </a:t>
            </a:r>
            <a:endParaRPr lang="fa-I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4" name="Content Placeholder 3"/>
          <p:cNvSpPr>
            <a:spLocks noGrp="1"/>
          </p:cNvSpPr>
          <p:nvPr>
            <p:ph idx="1"/>
          </p:nvPr>
        </p:nvSpPr>
        <p:spPr/>
        <p:txBody>
          <a:bodyPr/>
          <a:lstStyle/>
          <a:p>
            <a:endParaRPr lang="fa-I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304800"/>
            <a:ext cx="8686800" cy="4247317"/>
          </a:xfrm>
          <a:prstGeom prst="rect">
            <a:avLst/>
          </a:prstGeom>
          <a:noFill/>
        </p:spPr>
        <p:txBody>
          <a:bodyPr wrap="square" rtlCol="0">
            <a:spAutoFit/>
          </a:bodyPr>
          <a:lstStyle/>
          <a:p>
            <a:pPr algn="r" rtl="1">
              <a:lnSpc>
                <a:spcPct val="150000"/>
              </a:lnSpc>
            </a:pPr>
            <a:r>
              <a:rPr lang="fa-IR" dirty="0" smtClean="0">
                <a:cs typeface="B Titr" pitchFamily="2" charset="-78"/>
              </a:rPr>
              <a:t>ﻗﺎﻧﻮن ﺗﺸﮑﯿﻞ ﺷﻬﺮدارﯾﻬﺎ و اﻧﺠﻤﻦ ﺷﻬﺮﻫﺎ و ﻗﺼﺒﺎت</a:t>
            </a:r>
          </a:p>
          <a:p>
            <a:pPr algn="r" rtl="1">
              <a:lnSpc>
                <a:spcPct val="150000"/>
              </a:lnSpc>
            </a:pPr>
            <a:r>
              <a:rPr lang="fa-IR" dirty="0" smtClean="0">
                <a:cs typeface="B Titr" pitchFamily="2" charset="-78"/>
              </a:rPr>
              <a:t>ﻣﺼﻮب 4 ﻣﺮداد ﻣﺎه 1328 (ﮐﻤﯿﺴﯿﻮن ﮐﺸﻮر)</a:t>
            </a:r>
          </a:p>
          <a:p>
            <a:pPr algn="r" rtl="1">
              <a:lnSpc>
                <a:spcPct val="150000"/>
              </a:lnSpc>
            </a:pPr>
            <a:r>
              <a:rPr lang="fa-IR" dirty="0" smtClean="0"/>
              <a:t>ﻓﺼﻞ ﺷﺸﻢ - وﻇﺎﯾﻒ ﺷﻬﺮداري</a:t>
            </a:r>
          </a:p>
          <a:p>
            <a:pPr algn="r" rtl="1">
              <a:lnSpc>
                <a:spcPct val="150000"/>
              </a:lnSpc>
            </a:pPr>
            <a:r>
              <a:rPr lang="fa-IR" b="1" dirty="0" smtClean="0">
                <a:solidFill>
                  <a:srgbClr val="FF0000"/>
                </a:solidFill>
              </a:rPr>
              <a:t>10 - ﺗﺄﺳﯿﺲ ﮐﺘﺎﺑﺨﺎﻧﻪﻫﺎ و ﻣﻮزهﻫﺎ و ﻣﺮاﻗﺒﺖ در ﺣﻔـﻆ و ﻣﺮﻣـﺖ اﺑﻨﯿـﻪ ﺗـﺎرﯾﺨﯽ و آﺛﺎر ﺑﺎﺳﺘﺎﻧﯽ.</a:t>
            </a:r>
          </a:p>
          <a:p>
            <a:pPr algn="r" rtl="1">
              <a:lnSpc>
                <a:spcPct val="150000"/>
              </a:lnSpc>
            </a:pPr>
            <a:r>
              <a:rPr lang="fa-IR" dirty="0" smtClean="0"/>
              <a:t>ﻗﺎﻧﻮن ﻣﺰﺑﻮر ﮐﻪ ﻣﺸﺘﻤﻞ ﺑﺮ ﭘﻨﺠﺎه ﻣﺎده و در ﺗﺎرﯾﺦ ﭼﻬﺎرم ﻣﺮداد ﻣﺎه ﯾﮏ ﻫـﺰار و ﺳﯿﺼﺪ و ﺑﯿﺴﺖ و ﻫﺸﺖ ﺑﻪ ﺗﺼﻮﯾﺐ ﮐﻤﯿﺴﯿﻮن ﮐﺸﻮر ﻣﺠﻠﺲﺷﻮراي ﻣﻠﯽ رﺳﯿﺪه ﻗﺎﺑﻞ اﺟﺮا اﺳﺖ.</a:t>
            </a:r>
          </a:p>
          <a:p>
            <a:pPr algn="r" rtl="1">
              <a:lnSpc>
                <a:spcPct val="150000"/>
              </a:lnSpc>
            </a:pPr>
            <a:r>
              <a:rPr lang="fa-IR" dirty="0" smtClean="0">
                <a:cs typeface="B Titr" pitchFamily="2" charset="-78"/>
              </a:rPr>
              <a:t>ﻗﺎﻧﻮن ﺷﻬﺮداري ﻣﺼﻮب 1334/4/11</a:t>
            </a:r>
          </a:p>
          <a:p>
            <a:pPr algn="r" rtl="1">
              <a:lnSpc>
                <a:spcPct val="150000"/>
              </a:lnSpc>
            </a:pPr>
            <a:r>
              <a:rPr lang="fa-IR" dirty="0" smtClean="0">
                <a:cs typeface="B Titr" pitchFamily="2" charset="-78"/>
              </a:rPr>
              <a:t>ﻓﺼﻞ ﺷﺸﻢ - در وﻇﺎﯾﻒ ﺷﻬﺮداري</a:t>
            </a:r>
          </a:p>
          <a:p>
            <a:pPr algn="r" rtl="1">
              <a:lnSpc>
                <a:spcPct val="150000"/>
              </a:lnSpc>
            </a:pPr>
            <a:r>
              <a:rPr lang="fa-IR" dirty="0" smtClean="0"/>
              <a:t>ﻣﺎده 55 - وﻇﺎﯾﻒ ﺷﻬﺮداري ﺑﻪ ﺷﺮح ذﯾﻞ اﺳﺖ:</a:t>
            </a:r>
          </a:p>
          <a:p>
            <a:pPr algn="r" rtl="1">
              <a:lnSpc>
                <a:spcPct val="150000"/>
              </a:lnSpc>
            </a:pPr>
            <a:r>
              <a:rPr lang="fa-IR" b="1" dirty="0" smtClean="0">
                <a:solidFill>
                  <a:srgbClr val="FF0000"/>
                </a:solidFill>
              </a:rPr>
              <a:t>22 - ﺗﺸﺮﯾﮏ ﻣﺴﺎﻋﯽ ﺑﺎ ﻓﺮﻫﻨﮓ در ﺣﻔﻆ اﺑﻨﯿﻪ و آﺛﺎر ﺑﺎﺳﺘﺎﻧﯽ ﺷﻬﺮ و ﺳﺎﺧﺘﻤﺎﻧﻬﺎي ﻋﻤﻮﻣﯽ و ﻣﺴﺎﺟﺪ و ﻏﯿﺮه.</a:t>
            </a:r>
            <a:endParaRPr lang="en-US" b="1"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28600"/>
            <a:ext cx="8839200" cy="6047809"/>
          </a:xfrm>
          <a:prstGeom prst="rect">
            <a:avLst/>
          </a:prstGeom>
          <a:noFill/>
        </p:spPr>
        <p:txBody>
          <a:bodyPr wrap="square" rtlCol="0">
            <a:spAutoFit/>
          </a:bodyPr>
          <a:lstStyle/>
          <a:p>
            <a:pPr algn="r" rtl="1"/>
            <a:r>
              <a:rPr lang="fa-IR" dirty="0" smtClean="0">
                <a:cs typeface="B Titr" pitchFamily="2" charset="-78"/>
              </a:rPr>
              <a:t>ﻗﺎﻧﻮن اﺻﻼح ﭘﺎره اي از ﻣﻮاد و اﻟﺤﺎق ﻣﻮاد ﺟﺪﯾﺪ ﺑﻪ ﻗﺎﻧﻮن</a:t>
            </a:r>
          </a:p>
          <a:p>
            <a:pPr algn="r" rtl="1"/>
            <a:r>
              <a:rPr lang="fa-IR" dirty="0" smtClean="0">
                <a:cs typeface="B Titr" pitchFamily="2" charset="-78"/>
              </a:rPr>
              <a:t>ﺷﻬﺮداري ﻣﺼﻮب ﺳﺎل 1334 ﻣﺼﻮب 1345/11/27</a:t>
            </a:r>
          </a:p>
          <a:p>
            <a:pPr algn="r" rtl="1">
              <a:lnSpc>
                <a:spcPct val="150000"/>
              </a:lnSpc>
            </a:pPr>
            <a:r>
              <a:rPr lang="fa-IR" dirty="0" smtClean="0"/>
              <a:t>ﻗﺴﻤﺖ اول - اﺻﻼﺣﺎت ﻣﻮاد ﻗﺎﻧﻮن ﺷﻬﺮداري</a:t>
            </a:r>
          </a:p>
          <a:p>
            <a:pPr algn="r" rtl="1">
              <a:lnSpc>
                <a:spcPct val="150000"/>
              </a:lnSpc>
            </a:pPr>
            <a:r>
              <a:rPr lang="fa-IR" sz="2000" b="1" dirty="0" smtClean="0"/>
              <a:t>33 - ﻣﻮاد ذﯾﻞ ﺑﻪ ﻗﺎﻧﻮن ﺷﻬﺮداري ﻣﺼﻮب ﺳﺎل 1334 اﻟﺤﺎق ﻣﯽﺷﻮد:</a:t>
            </a:r>
          </a:p>
          <a:p>
            <a:pPr algn="r" rtl="1">
              <a:lnSpc>
                <a:spcPct val="150000"/>
              </a:lnSpc>
            </a:pPr>
            <a:r>
              <a:rPr lang="fa-IR" b="1" dirty="0" smtClean="0"/>
              <a:t>ﻣﺎده 97 - ﺑﻪ ﻣﻨﻈﻮر رﻋﺎﯾـﺖ اﺻـﻮل ﺷﻬﺮﺳـﺎزي و ﺑﺮرﺳـﯽ و ﺗـﺼﻮﯾﺐ ﻧﻘـﺸﻪﻫـﺎي ﻣﺮﺑﻮط ﺑﻪ اﻣﺮ ﺷﻬﺮﺳﺎزي </a:t>
            </a:r>
            <a:r>
              <a:rPr lang="fa-IR" b="1" dirty="0" smtClean="0">
                <a:solidFill>
                  <a:srgbClr val="FF0000"/>
                </a:solidFill>
              </a:rPr>
              <a:t>ﺷﻮراﯾﯽ ﺑﻪ ﻧﺎم ﺷﻮراي ﻋﺎﻟﯽ ﺷﻬﺮﺳﺎزي </a:t>
            </a:r>
            <a:r>
              <a:rPr lang="fa-IR" b="1" dirty="0" smtClean="0"/>
              <a:t>ﺗـﺸﮑﯿﻞﻣـﯽﺷـﻮد</a:t>
            </a:r>
          </a:p>
          <a:p>
            <a:pPr algn="r" rtl="1">
              <a:lnSpc>
                <a:spcPct val="150000"/>
              </a:lnSpc>
            </a:pPr>
            <a:r>
              <a:rPr lang="fa-IR" b="1" dirty="0" smtClean="0"/>
              <a:t>اﻋــﻀﺎء ﺷــﻮرا و ﺣــﺪود وﻇــﺎﯾﻒ و ﺗﮑــﺎﻟﯿﻒ ﺷــﻮراي ﻋــﺎﻟﯽ ﺷﻬﺮﺳــﺎزي ﻃﺒــﻖ آﯾﯿﻦﻧﺎﻣﻪاي ﺧﻮاﻫﺪ ﺑﻮد ﮐﻪ ﻣﺸﺘﺮﮐﺎً از ﻃـﺮف </a:t>
            </a:r>
            <a:r>
              <a:rPr lang="fa-IR" b="1" dirty="0" smtClean="0">
                <a:solidFill>
                  <a:srgbClr val="00B050"/>
                </a:solidFill>
              </a:rPr>
              <a:t>وزارت ﮐـﺸﻮر و وزارت آﺑـﺎداﻧﯽو ﻣﺴﮑﻦ</a:t>
            </a:r>
            <a:r>
              <a:rPr lang="fa-IR" b="1" dirty="0" smtClean="0">
                <a:solidFill>
                  <a:srgbClr val="FFC000"/>
                </a:solidFill>
              </a:rPr>
              <a:t> </a:t>
            </a:r>
            <a:r>
              <a:rPr lang="fa-IR" b="1" dirty="0" smtClean="0"/>
              <a:t>ﺗﻬﯿﻪ و ﺑﻪ ﺗﺼﻮﯾﺐ ﻫﯿﺄت دوﻟﺖ ﺧﻮاﻫﺪ رﺳﯿﺪ.</a:t>
            </a:r>
          </a:p>
          <a:p>
            <a:pPr algn="r" rtl="1">
              <a:lnSpc>
                <a:spcPct val="150000"/>
              </a:lnSpc>
            </a:pPr>
            <a:r>
              <a:rPr lang="fa-IR" dirty="0" smtClean="0"/>
              <a:t>ﻣﺎده 98 - ﺷﻬﺮدارﯾﻬﺎ ﻣﮑﻠﻔﻨﺪ ﺑﺎ راﻫﻨﻤﺎﯾﯽ و ﻃﺒﻖ ﻣـﻮازﯾﻦ ﻣـﺼﻮب ﺷـﻮراي ﻋـﺎﻟﯽ ﺷﻬﺮﺳﺎزي راﺳﺎً ﯾﺎ از ﻃﺮﯾﻖ ﺳﺎزﻣﺎن ﻣﺬﮐﻮر در ﻣﺎده 62 ﻧﻘـﺸﻪ ﺟـﺎﻣﻊﺷﻬﺮﺳـﺎزي را ﮐﻪ ﺷﺎﻣﻞ ﻣﻨﻄﻘﻪﺑﻨﺪي - ﻧﺤﻮه اﺳﺘﻔﺎده از زﻣﯿﻦ ﺗﻌﯿﯿﻦ ﻣﻨﺎﻃﻖ ﺻﻨﻌﺘﯽ - ﺑﺎزرﮔـﺎﻧﯽ -اداري - ﮐﺸﺎورزي - ﻣﺴﮑﻮﻧﯽ - ﺗﺄﺳﯿﺴﺎت ﻋﻤﻮﻣﯽ وﺳﺎﯾﺮ ﻧﯿﺎزﻣﻨـﺪﯾﻬﺎي ﻋﻤـﻮﻣﯽ ﺷﻬﺮ ﺑﺎﺷﺪ ﺗﻬﯿﻪ و ﭘﺲ از ﺗﺼﻮﯾﺐ اﻧﺠﻤﻦ ﺷﻬﺮ از ﻃﺮﯾﻖ وزارت ﮐﺸﻮر ﺟﻬﺖ ﺗﺎﯾﯿﺪ ﺷﻮراي ﻋﺎﻟﯽ ﺷﻬﺮﺳﺎزي ارﺳﺎل و ﺳﭙﺲ و ﺑﻪﻣﻮﻗﻊ اﺟﺮا ﺑﮕﺬارﻧﺪ.</a:t>
            </a:r>
          </a:p>
          <a:p>
            <a:pPr algn="r" rtl="1">
              <a:lnSpc>
                <a:spcPct val="150000"/>
              </a:lnSpc>
            </a:pPr>
            <a:r>
              <a:rPr lang="fa-IR" dirty="0" smtClean="0"/>
              <a:t>ﺗﺒـﺼﺮه - ﺗــﺎ زﻣــﺎﻧﯽ ﮐــﻪ ﻧﻘـﺸﻪ ﺟــﺎﻣﻊ ﺷــﻬﺮﻫﺎ ﺗﻬﯿـﻪ و ﺑــﻪ ﺗــﺼﻮﯾﺐ ﺷــﻮراي ﻋــﺎﻟﯽ ﺷﻬﺮﺳـﺎزي ﻧﺮﺳـﯿﺪه ﺑﺎﺷـﺪ ﻧﻘـﺸﻪﻫــﺎي ﻋﻤﺮاﻧـﯽ و ﺷﻬﺮﺳـﺎزي ﺑﺎﯾـﺪ ﺑــﻪ ﺗــﺼﻮﯾﺐ وزارتﮐﺸﻮر ﺑﺮﺳﺪ.</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304800"/>
            <a:ext cx="8763000" cy="1812035"/>
          </a:xfrm>
          <a:prstGeom prst="rect">
            <a:avLst/>
          </a:prstGeom>
          <a:noFill/>
        </p:spPr>
        <p:txBody>
          <a:bodyPr wrap="square" tIns="91440" bIns="91440" rtlCol="0">
            <a:spAutoFit/>
          </a:bodyPr>
          <a:lstStyle/>
          <a:p>
            <a:pPr algn="r" rtl="1">
              <a:lnSpc>
                <a:spcPct val="150000"/>
              </a:lnSpc>
            </a:pPr>
            <a:r>
              <a:rPr lang="fa-IR" b="1" dirty="0" smtClean="0"/>
              <a:t>م</a:t>
            </a:r>
            <a:r>
              <a:rPr lang="fa-IR" b="1" dirty="0" smtClean="0">
                <a:cs typeface="B Nazanin" pitchFamily="2" charset="-78"/>
              </a:rPr>
              <a:t>ﺎده 102 - اﮔﺮ در ﻣﻮﻗﻊ ﻃﺮح و اﺟﺮاي ﺑﺮﻧﺎﻣﻪﻫﺎي ﻣﺮﺑﻮط ﺑﻪ ﺗﻮﺳﻌﻪ ﻣﻌـﺎﺑﺮ ﺗـﺄﻣﯿﻦ ﺳﺎﯾﺮ اﺣﺘﯿﺎﺟﺎت ﺷﻬﺮي ﻣﻨـﺪرج در ﻣـﺎده 96 اﻟﺤـﺎﻗﯽ </a:t>
            </a:r>
            <a:r>
              <a:rPr lang="fa-IR" b="1" dirty="0" smtClean="0">
                <a:solidFill>
                  <a:srgbClr val="FF0000"/>
                </a:solidFill>
                <a:cs typeface="B Nazanin" pitchFamily="2" charset="-78"/>
              </a:rPr>
              <a:t>اﯾـﻦ ﻗـﺎﻧﻮن ﺑـﻪ آﺛـﺎرﺑﺎﺳـﺘﺎﻧﯽ ﺑﺮﺧﻮرد ﺷﻮد ﺷﻬﺮداري ﻣﮑﻠﻒ اﺳﺖ ﻣﻮاﻓﻘﺖ وزارت ﻓﺮﻫﻨﮓ و ﻫﻨﺮ را ﻗﺒﻼً ﺟﻠﺐ ﻧﻤﺎﯾﺪ </a:t>
            </a:r>
            <a:r>
              <a:rPr lang="fa-IR" b="1" dirty="0" smtClean="0">
                <a:cs typeface="B Nazanin" pitchFamily="2" charset="-78"/>
              </a:rPr>
              <a:t>و ﻧﯿﺰ ﺷﻬﺮدارﯾﻬﺎ ﻣﮑﻠﻔﻨﺪ ﻧﻈﺮات و ﻃﺮﺣﻬﺎي وزارتﻓﺮﻫﻨﮓ و ﻫﻨﺮ را راﺟـﻊ ﺑﻪ ﻧﺤﻮه ﺣﻔﻆ آﺛﺎر ﺑﺎﺳﺘﺎﻧﯽ و ﻣﯿﺰان ﺣﺮﯾﻢ و ﻣﻨﺎﻇﺮ ﺳـﺎﺧﺘﻤﺎﻧﻬﺎ و ﻣﯿـﺪاﻧﻬﺎي ﻣﺠـﺎور آﻧﻬﺎ را رﻋﺎﯾﺖ ﻧﻤﺎﯾﻨﺪ</a:t>
            </a:r>
            <a:endParaRPr lang="en-US" b="1" dirty="0">
              <a:cs typeface="B Nazanin"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228600"/>
            <a:ext cx="8686800" cy="4524315"/>
          </a:xfrm>
          <a:prstGeom prst="rect">
            <a:avLst/>
          </a:prstGeom>
          <a:noFill/>
        </p:spPr>
        <p:txBody>
          <a:bodyPr wrap="square" rtlCol="0">
            <a:spAutoFit/>
          </a:bodyPr>
          <a:lstStyle/>
          <a:p>
            <a:pPr algn="r" rtl="1"/>
            <a:r>
              <a:rPr lang="ar-SA" b="1" dirty="0">
                <a:cs typeface="B Titr" pitchFamily="2" charset="-78"/>
              </a:rPr>
              <a:t>تصویب آیین نامه اموال فرهنگی ، هنری وتاریخی نهادهای عمومی و دولتی</a:t>
            </a:r>
            <a:endParaRPr lang="en-US" dirty="0">
              <a:cs typeface="B Titr" pitchFamily="2" charset="-78"/>
            </a:endParaRPr>
          </a:p>
          <a:p>
            <a:pPr algn="r" rtl="1"/>
            <a:r>
              <a:rPr lang="en-US" dirty="0">
                <a:cs typeface="B Titr" pitchFamily="2" charset="-78"/>
              </a:rPr>
              <a:t/>
            </a:r>
            <a:br>
              <a:rPr lang="en-US" dirty="0">
                <a:cs typeface="B Titr" pitchFamily="2" charset="-78"/>
              </a:rPr>
            </a:br>
            <a:r>
              <a:rPr lang="ar-SA" dirty="0">
                <a:cs typeface="B Titr" pitchFamily="2" charset="-78"/>
              </a:rPr>
              <a:t>شماره : .50446ت25214‌ه‍</a:t>
            </a:r>
            <a:r>
              <a:rPr lang="en-US" dirty="0">
                <a:cs typeface="B Titr" pitchFamily="2" charset="-78"/>
              </a:rPr>
              <a:t/>
            </a:r>
            <a:br>
              <a:rPr lang="en-US" dirty="0">
                <a:cs typeface="B Titr" pitchFamily="2" charset="-78"/>
              </a:rPr>
            </a:br>
            <a:r>
              <a:rPr lang="en-US" dirty="0">
                <a:cs typeface="B Titr" pitchFamily="2" charset="-78"/>
              </a:rPr>
              <a:t/>
            </a:r>
            <a:br>
              <a:rPr lang="en-US" dirty="0">
                <a:cs typeface="B Titr" pitchFamily="2" charset="-78"/>
              </a:rPr>
            </a:br>
            <a:r>
              <a:rPr lang="ar-SA" dirty="0">
                <a:cs typeface="B Titr" pitchFamily="2" charset="-78"/>
              </a:rPr>
              <a:t>‌تاریخ : 1381.12.14</a:t>
            </a:r>
            <a:r>
              <a:rPr lang="en-US" dirty="0"/>
              <a:t/>
            </a:r>
            <a:br>
              <a:rPr lang="en-US" dirty="0"/>
            </a:br>
            <a:r>
              <a:rPr lang="ar-SA" dirty="0"/>
              <a:t>‌وزارت فرهنگ و ارشاد اسلامی وزارت امور اقتصادی و دارایی</a:t>
            </a:r>
            <a:r>
              <a:rPr lang="en-US" dirty="0"/>
              <a:t/>
            </a:r>
            <a:br>
              <a:rPr lang="en-US" dirty="0"/>
            </a:br>
            <a:r>
              <a:rPr lang="ar-SA" dirty="0"/>
              <a:t>‌هیأت وزیران درجلسه مورخ 1381.12.7 بنابه پیشنهاد شماره 1.15461 مورخ 1380.6.11</a:t>
            </a:r>
            <a:r>
              <a:rPr lang="en-US" dirty="0"/>
              <a:t/>
            </a:r>
            <a:br>
              <a:rPr lang="en-US" dirty="0"/>
            </a:br>
            <a:r>
              <a:rPr lang="ar-SA" dirty="0"/>
              <a:t>سازمان‌میراث فرهنگی کشور و دراجرای بند (9 ) بخش فرهنگ، هنر و تربیت </a:t>
            </a:r>
            <a:r>
              <a:rPr lang="ar-SA" dirty="0" smtClean="0"/>
              <a:t>بدنی</a:t>
            </a:r>
            <a:r>
              <a:rPr lang="fa-IR" dirty="0" smtClean="0"/>
              <a:t> </a:t>
            </a:r>
            <a:r>
              <a:rPr lang="ar-SA" dirty="0" smtClean="0"/>
              <a:t>راهکارهای </a:t>
            </a:r>
            <a:r>
              <a:rPr lang="ar-SA" dirty="0"/>
              <a:t>اجرایی حوزه های بخشی‌قانون </a:t>
            </a:r>
            <a:r>
              <a:rPr lang="ar-SA" b="1" dirty="0">
                <a:solidFill>
                  <a:srgbClr val="FF0000"/>
                </a:solidFill>
              </a:rPr>
              <a:t>برنامه سوم توسعه اقتصادی، اجتماعی و </a:t>
            </a:r>
            <a:r>
              <a:rPr lang="ar-SA" b="1" dirty="0" smtClean="0">
                <a:solidFill>
                  <a:srgbClr val="FF0000"/>
                </a:solidFill>
              </a:rPr>
              <a:t>فرهنگی</a:t>
            </a:r>
            <a:r>
              <a:rPr lang="fa-IR" b="1" dirty="0" smtClean="0">
                <a:solidFill>
                  <a:srgbClr val="FF0000"/>
                </a:solidFill>
              </a:rPr>
              <a:t> </a:t>
            </a:r>
            <a:r>
              <a:rPr lang="ar-SA" dirty="0" smtClean="0"/>
              <a:t>جمهوری </a:t>
            </a:r>
            <a:r>
              <a:rPr lang="ar-SA" dirty="0"/>
              <a:t>اسلامی ایران، موضوع تصویب نامه شماره.49454‌ ت23269ه مورخ 1379.11.3 و </a:t>
            </a:r>
            <a:r>
              <a:rPr lang="ar-SA" dirty="0" smtClean="0"/>
              <a:t>به</a:t>
            </a:r>
            <a:r>
              <a:rPr lang="fa-IR" dirty="0" smtClean="0"/>
              <a:t> </a:t>
            </a:r>
            <a:r>
              <a:rPr lang="ar-SA" dirty="0" smtClean="0"/>
              <a:t>استناد </a:t>
            </a:r>
            <a:r>
              <a:rPr lang="ar-SA" dirty="0"/>
              <a:t>ماده (122) قانون محاسبات عمومی کشور مصوب 1366 ،‌آیین نامه اموال فرهنگی</a:t>
            </a:r>
            <a:r>
              <a:rPr lang="ar-SA" dirty="0" smtClean="0"/>
              <a:t>،</a:t>
            </a:r>
            <a:r>
              <a:rPr lang="fa-IR" dirty="0" smtClean="0"/>
              <a:t> </a:t>
            </a:r>
            <a:r>
              <a:rPr lang="ar-SA" dirty="0" smtClean="0"/>
              <a:t>هنری </a:t>
            </a:r>
            <a:r>
              <a:rPr lang="ar-SA" dirty="0"/>
              <a:t>و تاریخی نهاد های عمومی و دولتی را به شرح زیر تصویب نمود</a:t>
            </a:r>
            <a:r>
              <a:rPr lang="en-US" dirty="0"/>
              <a:t>:</a:t>
            </a:r>
            <a:br>
              <a:rPr lang="en-US" dirty="0"/>
            </a:br>
            <a:r>
              <a:rPr lang="en-US" dirty="0"/>
              <a:t/>
            </a:r>
            <a:br>
              <a:rPr lang="en-US" dirty="0"/>
            </a:br>
            <a:r>
              <a:rPr lang="ar-SA" dirty="0"/>
              <a:t>‌آیین نامه اموال فرهنگی ، هنری وتاریخی نهادهای عمومی و دولتی</a:t>
            </a:r>
            <a:r>
              <a:rPr lang="en-US" dirty="0"/>
              <a:t/>
            </a:r>
            <a:br>
              <a:rPr lang="en-US" dirty="0"/>
            </a:br>
            <a:r>
              <a:rPr lang="ar-SA" b="1" dirty="0">
                <a:cs typeface="B Nazanin" pitchFamily="2" charset="-78"/>
              </a:rPr>
              <a:t>‌ماده 1 - ‌اموال فرهنگی - تاریخی و هنری به اموالی گفته می شود که از نظر علمی </a:t>
            </a:r>
            <a:r>
              <a:rPr lang="ar-SA" b="1" dirty="0" smtClean="0">
                <a:cs typeface="B Nazanin" pitchFamily="2" charset="-78"/>
              </a:rPr>
              <a:t>،</a:t>
            </a:r>
            <a:r>
              <a:rPr lang="fa-IR" b="1" dirty="0" smtClean="0">
                <a:cs typeface="B Nazanin" pitchFamily="2" charset="-78"/>
              </a:rPr>
              <a:t> </a:t>
            </a:r>
            <a:r>
              <a:rPr lang="ar-SA" b="1" dirty="0" smtClean="0">
                <a:cs typeface="B Nazanin" pitchFamily="2" charset="-78"/>
              </a:rPr>
              <a:t>تاریخی </a:t>
            </a:r>
            <a:r>
              <a:rPr lang="ar-SA" b="1" dirty="0">
                <a:cs typeface="B Nazanin" pitchFamily="2" charset="-78"/>
              </a:rPr>
              <a:t>، فرهنگی ،‌ </a:t>
            </a:r>
            <a:r>
              <a:rPr lang="fa-IR" b="1" dirty="0" smtClean="0">
                <a:cs typeface="B Nazanin" pitchFamily="2" charset="-78"/>
              </a:rPr>
              <a:t>ب</a:t>
            </a:r>
            <a:r>
              <a:rPr lang="ar-SA" b="1" dirty="0" smtClean="0">
                <a:cs typeface="B Nazanin" pitchFamily="2" charset="-78"/>
              </a:rPr>
              <a:t>استانشناسی </a:t>
            </a:r>
            <a:r>
              <a:rPr lang="ar-SA" b="1" dirty="0">
                <a:cs typeface="B Nazanin" pitchFamily="2" charset="-78"/>
              </a:rPr>
              <a:t>، دیرین شناسی و هنری حائز اهمیت بوده و بیش </a:t>
            </a:r>
            <a:r>
              <a:rPr lang="ar-SA" b="1" dirty="0" smtClean="0">
                <a:cs typeface="B Nazanin" pitchFamily="2" charset="-78"/>
              </a:rPr>
              <a:t>از</a:t>
            </a:r>
            <a:r>
              <a:rPr lang="fa-IR" b="1" dirty="0" smtClean="0">
                <a:cs typeface="B Nazanin" pitchFamily="2" charset="-78"/>
              </a:rPr>
              <a:t> </a:t>
            </a:r>
            <a:r>
              <a:rPr lang="ar-SA" b="1" dirty="0" smtClean="0">
                <a:cs typeface="B Nazanin" pitchFamily="2" charset="-78"/>
              </a:rPr>
              <a:t>یکصد </a:t>
            </a:r>
            <a:r>
              <a:rPr lang="ar-SA" b="1" dirty="0">
                <a:cs typeface="B Nazanin" pitchFamily="2" charset="-78"/>
              </a:rPr>
              <a:t>سال از تاریخ ساخت یا ایجاد آن گذشته‌باشد و به یکی از انواع زیر تعلق </a:t>
            </a:r>
            <a:r>
              <a:rPr lang="ar-SA" b="1" dirty="0" smtClean="0">
                <a:cs typeface="B Nazanin" pitchFamily="2" charset="-78"/>
              </a:rPr>
              <a:t>داشته</a:t>
            </a:r>
            <a:r>
              <a:rPr lang="fa-IR" b="1" dirty="0" smtClean="0">
                <a:cs typeface="B Nazanin" pitchFamily="2" charset="-78"/>
              </a:rPr>
              <a:t> </a:t>
            </a:r>
            <a:r>
              <a:rPr lang="ar-SA" b="1" dirty="0" smtClean="0">
                <a:cs typeface="B Nazanin" pitchFamily="2" charset="-78"/>
              </a:rPr>
              <a:t>باشد</a:t>
            </a:r>
            <a:r>
              <a:rPr lang="en-US" b="1" dirty="0">
                <a:cs typeface="B Nazanin" pitchFamily="2" charset="-78"/>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228600"/>
            <a:ext cx="8763000" cy="5078313"/>
          </a:xfrm>
          <a:prstGeom prst="rect">
            <a:avLst/>
          </a:prstGeom>
          <a:noFill/>
        </p:spPr>
        <p:txBody>
          <a:bodyPr wrap="square" rtlCol="0">
            <a:spAutoFit/>
          </a:bodyPr>
          <a:lstStyle/>
          <a:p>
            <a:pPr algn="r" rtl="1">
              <a:lnSpc>
                <a:spcPct val="150000"/>
              </a:lnSpc>
            </a:pPr>
            <a:r>
              <a:rPr lang="ar-SA" dirty="0">
                <a:cs typeface="B Titr" pitchFamily="2" charset="-78"/>
              </a:rPr>
              <a:t>‌الف اموال فرهنگی - تاریخی</a:t>
            </a:r>
            <a:r>
              <a:rPr lang="en-US" dirty="0">
                <a:cs typeface="B Titr" pitchFamily="2" charset="-78"/>
              </a:rPr>
              <a:t> :</a:t>
            </a:r>
            <a:r>
              <a:rPr lang="en-US" dirty="0"/>
              <a:t/>
            </a:r>
            <a:br>
              <a:rPr lang="en-US" dirty="0"/>
            </a:br>
            <a:r>
              <a:rPr lang="ar-SA" b="1" dirty="0"/>
              <a:t>‌به اموالی اطلاق می شود که نشانگر تحول حیات و هویت فرهنگی تاریخی انسان یا </a:t>
            </a:r>
            <a:r>
              <a:rPr lang="ar-SA" b="1" dirty="0" smtClean="0"/>
              <a:t>وقوع</a:t>
            </a:r>
            <a:r>
              <a:rPr lang="fa-IR" b="1" dirty="0" smtClean="0"/>
              <a:t> </a:t>
            </a:r>
            <a:r>
              <a:rPr lang="ar-SA" b="1" dirty="0" smtClean="0"/>
              <a:t>وقایع </a:t>
            </a:r>
            <a:r>
              <a:rPr lang="ar-SA" b="1" dirty="0"/>
              <a:t>تاریخی در ادوار‌یا دوره هایی خاص باشد و به نحوی از انحاء، گوشه ای از </a:t>
            </a:r>
            <a:r>
              <a:rPr lang="ar-SA" b="1" dirty="0" smtClean="0"/>
              <a:t>حرکت</a:t>
            </a:r>
            <a:r>
              <a:rPr lang="fa-IR" b="1" dirty="0" smtClean="0"/>
              <a:t> </a:t>
            </a:r>
            <a:r>
              <a:rPr lang="ar-SA" b="1" dirty="0" smtClean="0"/>
              <a:t>تاریخی </a:t>
            </a:r>
            <a:r>
              <a:rPr lang="ar-SA" b="1" dirty="0"/>
              <a:t>فرهنگی انسان را در مقیاس ملی یا منطقه‌ای یا بین المللی نشان دهد </a:t>
            </a:r>
            <a:r>
              <a:rPr lang="ar-SA" b="1" dirty="0" smtClean="0"/>
              <a:t>یانشانگر</a:t>
            </a:r>
            <a:r>
              <a:rPr lang="fa-IR" b="1" dirty="0" smtClean="0"/>
              <a:t> </a:t>
            </a:r>
            <a:r>
              <a:rPr lang="ar-SA" b="1" dirty="0" smtClean="0"/>
              <a:t>ظهور</a:t>
            </a:r>
            <a:r>
              <a:rPr lang="ar-SA" b="1" dirty="0"/>
              <a:t>، حیات و انقراض تمدنهای تاریخی بوده و از محوطه های باستانی واقع در‌خشکی </a:t>
            </a:r>
            <a:r>
              <a:rPr lang="ar-SA" b="1" dirty="0" smtClean="0"/>
              <a:t>یا</a:t>
            </a:r>
            <a:r>
              <a:rPr lang="fa-IR" b="1" dirty="0" smtClean="0"/>
              <a:t> </a:t>
            </a:r>
            <a:r>
              <a:rPr lang="ar-SA" b="1" dirty="0" smtClean="0"/>
              <a:t>بستر </a:t>
            </a:r>
            <a:r>
              <a:rPr lang="ar-SA" b="1" dirty="0"/>
              <a:t>دریاها، در اثر حفاری علمی یا علل دیگر کشف شود</a:t>
            </a:r>
            <a:r>
              <a:rPr lang="en-US" b="1" dirty="0"/>
              <a:t>.</a:t>
            </a:r>
            <a:r>
              <a:rPr lang="en-US" dirty="0"/>
              <a:t/>
            </a:r>
            <a:br>
              <a:rPr lang="en-US" dirty="0"/>
            </a:br>
            <a:r>
              <a:rPr lang="ar-SA" dirty="0"/>
              <a:t>‌تبصره آثار دیرین شناسی ، شامل مجموعه ها و نمونه های نادر جانور شناسی ،</a:t>
            </a:r>
            <a:r>
              <a:rPr lang="ar-SA" dirty="0" smtClean="0"/>
              <a:t>‌گیاه</a:t>
            </a:r>
            <a:r>
              <a:rPr lang="fa-IR" dirty="0" smtClean="0"/>
              <a:t> </a:t>
            </a:r>
            <a:r>
              <a:rPr lang="ar-SA" dirty="0" smtClean="0"/>
              <a:t>شناسی</a:t>
            </a:r>
            <a:r>
              <a:rPr lang="ar-SA" dirty="0"/>
              <a:t>، معدن شناسی ،‌انسان شناسی ، بقایای نباتی و جانوری ماقبل تاریخ و </a:t>
            </a:r>
            <a:r>
              <a:rPr lang="ar-SA" dirty="0" smtClean="0"/>
              <a:t>ترکیبات</a:t>
            </a:r>
            <a:r>
              <a:rPr lang="fa-IR" dirty="0" smtClean="0"/>
              <a:t> </a:t>
            </a:r>
            <a:r>
              <a:rPr lang="ar-SA" dirty="0" smtClean="0"/>
              <a:t>نادر </a:t>
            </a:r>
            <a:r>
              <a:rPr lang="ar-SA" dirty="0"/>
              <a:t>زمین شناسی در حکم اموال فرهنگی تاریخی‌محسوب می شود</a:t>
            </a:r>
            <a:r>
              <a:rPr lang="en-US" dirty="0" smtClean="0"/>
              <a:t>.</a:t>
            </a:r>
            <a:endParaRPr lang="fa-IR" dirty="0" smtClean="0"/>
          </a:p>
          <a:p>
            <a:pPr algn="r" rtl="1">
              <a:lnSpc>
                <a:spcPct val="150000"/>
              </a:lnSpc>
            </a:pPr>
            <a:r>
              <a:rPr lang="ar-SA" b="1" dirty="0">
                <a:cs typeface="B Titr" pitchFamily="2" charset="-78"/>
              </a:rPr>
              <a:t>ب - اموال تاریخی</a:t>
            </a:r>
            <a:r>
              <a:rPr lang="en-US" b="1" dirty="0">
                <a:cs typeface="B Titr" pitchFamily="2" charset="-78"/>
              </a:rPr>
              <a:t>:</a:t>
            </a:r>
            <a:r>
              <a:rPr lang="en-US" dirty="0"/>
              <a:t/>
            </a:r>
            <a:br>
              <a:rPr lang="en-US" dirty="0"/>
            </a:br>
            <a:r>
              <a:rPr lang="ar-SA" dirty="0"/>
              <a:t>‌این اموال نشانگر وقوع وقایع تاریخی ، تاریخ علوم و فنون ، تاریخ نظامی </a:t>
            </a:r>
            <a:r>
              <a:rPr lang="ar-SA" dirty="0" smtClean="0"/>
              <a:t>واجتماعی</a:t>
            </a:r>
            <a:r>
              <a:rPr lang="fa-IR" dirty="0" smtClean="0"/>
              <a:t> </a:t>
            </a:r>
            <a:r>
              <a:rPr lang="ar-SA" dirty="0" smtClean="0"/>
              <a:t>و </a:t>
            </a:r>
            <a:r>
              <a:rPr lang="ar-SA" dirty="0"/>
              <a:t>همچنین زندگی رهبران و‌مشاهیر تاریخی ، علمی ، مذهبی ، فرهنگی و هنری می باشد</a:t>
            </a:r>
            <a:r>
              <a:rPr lang="en-US" dirty="0"/>
              <a:t>. </a:t>
            </a:r>
            <a:br>
              <a:rPr lang="en-US"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 y="228600"/>
            <a:ext cx="8915400" cy="5909310"/>
          </a:xfrm>
          <a:prstGeom prst="rect">
            <a:avLst/>
          </a:prstGeom>
          <a:noFill/>
        </p:spPr>
        <p:txBody>
          <a:bodyPr wrap="square" rtlCol="0">
            <a:spAutoFit/>
          </a:bodyPr>
          <a:lstStyle/>
          <a:p>
            <a:pPr algn="r" rtl="1">
              <a:lnSpc>
                <a:spcPct val="150000"/>
              </a:lnSpc>
            </a:pPr>
            <a:r>
              <a:rPr lang="ar-SA" dirty="0">
                <a:cs typeface="B Titr" pitchFamily="2" charset="-78"/>
              </a:rPr>
              <a:t>ج - اموال فرهنگی</a:t>
            </a:r>
            <a:r>
              <a:rPr lang="en-US" dirty="0">
                <a:cs typeface="B Titr" pitchFamily="2" charset="-78"/>
              </a:rPr>
              <a:t>:</a:t>
            </a:r>
            <a:r>
              <a:rPr lang="en-US" dirty="0"/>
              <a:t/>
            </a:r>
            <a:br>
              <a:rPr lang="en-US" dirty="0"/>
            </a:br>
            <a:r>
              <a:rPr lang="ar-SA" dirty="0"/>
              <a:t>‌به اموال منقولی اطلاق می شود که نشانگر وجوه مختلف زندگی انسان در دوره </a:t>
            </a:r>
            <a:r>
              <a:rPr lang="ar-SA" dirty="0" smtClean="0"/>
              <a:t>متاخرتاریخی </a:t>
            </a:r>
            <a:r>
              <a:rPr lang="ar-SA" dirty="0"/>
              <a:t>بوده و پژوهش در‌آنها موجب بازشناسی صورت تاریخی فرهنگی زندگی جوامع </a:t>
            </a:r>
            <a:r>
              <a:rPr lang="ar-SA" dirty="0" smtClean="0"/>
              <a:t>انسانی</a:t>
            </a:r>
            <a:r>
              <a:rPr lang="fa-IR" dirty="0" smtClean="0"/>
              <a:t> </a:t>
            </a:r>
            <a:r>
              <a:rPr lang="ar-SA" dirty="0" smtClean="0"/>
              <a:t>می </a:t>
            </a:r>
            <a:r>
              <a:rPr lang="ar-SA" dirty="0"/>
              <a:t>شود، از قبیل آثار مردم نگاری ، مردم‌شناسی ، فرهنگ و هنر بومی ، آرشیوهای </a:t>
            </a:r>
            <a:r>
              <a:rPr lang="ar-SA" dirty="0" smtClean="0"/>
              <a:t>صدا</a:t>
            </a:r>
            <a:r>
              <a:rPr lang="fa-IR" dirty="0" smtClean="0"/>
              <a:t> </a:t>
            </a:r>
            <a:r>
              <a:rPr lang="ar-SA" dirty="0" smtClean="0"/>
              <a:t>و </a:t>
            </a:r>
            <a:r>
              <a:rPr lang="ar-SA" dirty="0"/>
              <a:t>تصویر و تمبر و امثال آن</a:t>
            </a:r>
            <a:r>
              <a:rPr lang="en-US" dirty="0"/>
              <a:t>.</a:t>
            </a:r>
            <a:br>
              <a:rPr lang="en-US" dirty="0"/>
            </a:br>
            <a:r>
              <a:rPr lang="ar-SA" dirty="0">
                <a:cs typeface="B Titr" pitchFamily="2" charset="-78"/>
              </a:rPr>
              <a:t>‌د - اموال هنری</a:t>
            </a:r>
            <a:r>
              <a:rPr lang="en-US" dirty="0">
                <a:cs typeface="B Titr" pitchFamily="2" charset="-78"/>
              </a:rPr>
              <a:t> :</a:t>
            </a:r>
            <a:r>
              <a:rPr lang="en-US" dirty="0"/>
              <a:t/>
            </a:r>
            <a:br>
              <a:rPr lang="en-US" dirty="0"/>
            </a:br>
            <a:r>
              <a:rPr lang="ar-SA" dirty="0"/>
              <a:t>‌به کلیه آثار هنری در رشته های مختلف هنرهای تجسمی اعم از هنرهای سنتی و </a:t>
            </a:r>
            <a:r>
              <a:rPr lang="ar-SA" dirty="0" smtClean="0"/>
              <a:t>بومی</a:t>
            </a:r>
            <a:r>
              <a:rPr lang="fa-IR" dirty="0" smtClean="0"/>
              <a:t> </a:t>
            </a:r>
            <a:r>
              <a:rPr lang="ar-SA" dirty="0" smtClean="0"/>
              <a:t>یامعاصر </a:t>
            </a:r>
            <a:r>
              <a:rPr lang="ar-SA" dirty="0"/>
              <a:t>، ایرانی یا غیر‌ایرانی، گفته می شود که ساخته مشاهیر هنرمندان رشته </a:t>
            </a:r>
            <a:r>
              <a:rPr lang="ar-SA" dirty="0" smtClean="0"/>
              <a:t>های</a:t>
            </a:r>
            <a:r>
              <a:rPr lang="fa-IR" dirty="0" smtClean="0"/>
              <a:t> </a:t>
            </a:r>
            <a:r>
              <a:rPr lang="ar-SA" dirty="0" smtClean="0"/>
              <a:t>مختلف </a:t>
            </a:r>
            <a:r>
              <a:rPr lang="ar-SA" dirty="0"/>
              <a:t>هنری بوده یا در تاریخ هنر، جزء آثار شاخص‌هنری محسوب شوند یا نشانگر </a:t>
            </a:r>
            <a:r>
              <a:rPr lang="ar-SA" dirty="0" smtClean="0"/>
              <a:t>آغ‌از</a:t>
            </a:r>
            <a:r>
              <a:rPr lang="fa-IR" dirty="0" smtClean="0"/>
              <a:t> </a:t>
            </a:r>
            <a:r>
              <a:rPr lang="ar-SA" dirty="0" smtClean="0"/>
              <a:t>یا </a:t>
            </a:r>
            <a:r>
              <a:rPr lang="ar-SA" dirty="0"/>
              <a:t>اوج سبک یا مکتب یا دوره هنری مشخص باشند</a:t>
            </a:r>
            <a:r>
              <a:rPr lang="en-US" dirty="0" smtClean="0"/>
              <a:t>.</a:t>
            </a:r>
            <a:endParaRPr lang="fa-IR" dirty="0" smtClean="0"/>
          </a:p>
          <a:p>
            <a:pPr algn="r" rtl="1">
              <a:lnSpc>
                <a:spcPct val="150000"/>
              </a:lnSpc>
            </a:pPr>
            <a:r>
              <a:rPr lang="ar-SA" dirty="0">
                <a:cs typeface="B Titr" pitchFamily="2" charset="-78"/>
              </a:rPr>
              <a:t>‌ه‍- اموال مطالعاتی</a:t>
            </a:r>
            <a:r>
              <a:rPr lang="en-US" dirty="0">
                <a:cs typeface="B Titr" pitchFamily="2" charset="-78"/>
              </a:rPr>
              <a:t> :</a:t>
            </a:r>
            <a:r>
              <a:rPr lang="en-US" dirty="0"/>
              <a:t/>
            </a:r>
            <a:br>
              <a:rPr lang="en-US" dirty="0"/>
            </a:br>
            <a:r>
              <a:rPr lang="ar-SA" dirty="0"/>
              <a:t>‌قطعه ای از یک اثرفرهنگی تاریخی یا هنری است که فاقد نقش کامل ، خط و حیثیت </a:t>
            </a:r>
            <a:r>
              <a:rPr lang="ar-SA" dirty="0" smtClean="0"/>
              <a:t>مستقل</a:t>
            </a:r>
            <a:r>
              <a:rPr lang="fa-IR" dirty="0" smtClean="0"/>
              <a:t> </a:t>
            </a:r>
            <a:r>
              <a:rPr lang="ar-SA" dirty="0" smtClean="0"/>
              <a:t>فرهنگی </a:t>
            </a:r>
            <a:r>
              <a:rPr lang="ar-SA" dirty="0"/>
              <a:t>بوده یا فاقد‌ارزش حفاظتی باشد و صرفا از نظر تشخیص دوره تاریخی ، جنس </a:t>
            </a:r>
            <a:r>
              <a:rPr lang="ar-SA" dirty="0" smtClean="0"/>
              <a:t>و</a:t>
            </a:r>
            <a:r>
              <a:rPr lang="fa-IR" dirty="0" smtClean="0"/>
              <a:t> </a:t>
            </a:r>
            <a:r>
              <a:rPr lang="ar-SA" dirty="0" smtClean="0"/>
              <a:t>ترکیب </a:t>
            </a:r>
            <a:r>
              <a:rPr lang="ar-SA" dirty="0"/>
              <a:t>عناصر آن ارزش مطالعاتی داشته باشد</a:t>
            </a:r>
            <a:r>
              <a:rPr lang="en-US" dirty="0" smtClean="0"/>
              <a:t>.</a:t>
            </a:r>
            <a:endParaRPr lang="fa-IR" dirty="0" smtClean="0"/>
          </a:p>
          <a:p>
            <a:pPr algn="r" rtl="1">
              <a:lnSpc>
                <a:spcPct val="150000"/>
              </a:lnSpc>
            </a:pPr>
            <a:r>
              <a:rPr lang="ar-SA" dirty="0">
                <a:cs typeface="B Titr" pitchFamily="2" charset="-78"/>
              </a:rPr>
              <a:t>‌و - اموال تقلبی و یاجعلی</a:t>
            </a:r>
            <a:r>
              <a:rPr lang="en-US" dirty="0">
                <a:cs typeface="B Titr" pitchFamily="2" charset="-78"/>
              </a:rPr>
              <a:t>:</a:t>
            </a:r>
            <a:r>
              <a:rPr lang="en-US" dirty="0"/>
              <a:t/>
            </a:r>
            <a:br>
              <a:rPr lang="en-US" dirty="0"/>
            </a:br>
            <a:r>
              <a:rPr lang="ar-SA" dirty="0"/>
              <a:t>‌به اموالی گفته می شود که با سوء نیت از روی یک اثر تاریخی فرهنگی و هنری </a:t>
            </a:r>
            <a:r>
              <a:rPr lang="ar-SA" dirty="0" smtClean="0"/>
              <a:t>خاص</a:t>
            </a:r>
            <a:r>
              <a:rPr lang="fa-IR" dirty="0" smtClean="0"/>
              <a:t> </a:t>
            </a:r>
            <a:r>
              <a:rPr lang="ar-SA" dirty="0" smtClean="0"/>
              <a:t>تقلید </a:t>
            </a:r>
            <a:r>
              <a:rPr lang="ar-SA" dirty="0"/>
              <a:t>یا با استفاده از نقوش،‌خطوط و اشکال فرهنگی تاریخی در دوره معاصر ساخته </a:t>
            </a:r>
            <a:r>
              <a:rPr lang="ar-SA" dirty="0" smtClean="0"/>
              <a:t>شده</a:t>
            </a:r>
            <a:r>
              <a:rPr lang="fa-IR" dirty="0" smtClean="0"/>
              <a:t> </a:t>
            </a:r>
            <a:r>
              <a:rPr lang="ar-SA" dirty="0" smtClean="0"/>
              <a:t>است</a:t>
            </a:r>
            <a:r>
              <a:rPr lang="en-US" dirty="0"/>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1750</Words>
  <Application>Microsoft Office PowerPoint</Application>
  <PresentationFormat>On-screen Show (4:3)</PresentationFormat>
  <Paragraphs>124</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hoonar</dc:creator>
  <cp:lastModifiedBy>hoonar</cp:lastModifiedBy>
  <cp:revision>40</cp:revision>
  <dcterms:created xsi:type="dcterms:W3CDTF">2013-04-06T10:12:42Z</dcterms:created>
  <dcterms:modified xsi:type="dcterms:W3CDTF">2013-05-11T13:24:32Z</dcterms:modified>
</cp:coreProperties>
</file>